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8" r:id="rId4"/>
    <p:sldId id="259" r:id="rId5"/>
    <p:sldId id="260" r:id="rId6"/>
    <p:sldId id="283" r:id="rId7"/>
    <p:sldId id="284" r:id="rId8"/>
    <p:sldId id="285" r:id="rId9"/>
    <p:sldId id="286" r:id="rId10"/>
    <p:sldId id="282" r:id="rId11"/>
    <p:sldId id="287" r:id="rId12"/>
    <p:sldId id="293" r:id="rId13"/>
    <p:sldId id="294" r:id="rId14"/>
    <p:sldId id="298" r:id="rId15"/>
    <p:sldId id="299" r:id="rId16"/>
    <p:sldId id="292" r:id="rId17"/>
    <p:sldId id="295" r:id="rId18"/>
    <p:sldId id="300" r:id="rId19"/>
    <p:sldId id="296" r:id="rId20"/>
    <p:sldId id="289" r:id="rId21"/>
    <p:sldId id="290" r:id="rId22"/>
    <p:sldId id="291" r:id="rId23"/>
    <p:sldId id="261" r:id="rId24"/>
    <p:sldId id="297"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94660"/>
  </p:normalViewPr>
  <p:slideViewPr>
    <p:cSldViewPr snapToGrid="0">
      <p:cViewPr varScale="1">
        <p:scale>
          <a:sx n="81" d="100"/>
          <a:sy n="81" d="100"/>
        </p:scale>
        <p:origin x="648" y="90"/>
      </p:cViewPr>
      <p:guideLst/>
    </p:cSldViewPr>
  </p:slideViewPr>
  <p:notesTextViewPr>
    <p:cViewPr>
      <p:scale>
        <a:sx n="3" d="2"/>
        <a:sy n="3" d="2"/>
      </p:scale>
      <p:origin x="0" y="0"/>
    </p:cViewPr>
  </p:notesTextViewPr>
  <p:sorterViewPr>
    <p:cViewPr>
      <p:scale>
        <a:sx n="90" d="100"/>
        <a:sy n="90" d="100"/>
      </p:scale>
      <p:origin x="0" y="-12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4B2-43CA-2A5D-A974-90FCCCFC3C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B100CF-659D-07C8-6A43-D5F716CC8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0AF1BB-5E3C-8C76-1770-1DBBE9F9E30B}"/>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5" name="Footer Placeholder 4">
            <a:extLst>
              <a:ext uri="{FF2B5EF4-FFF2-40B4-BE49-F238E27FC236}">
                <a16:creationId xmlns:a16="http://schemas.microsoft.com/office/drawing/2014/main" id="{A95C4DB1-50C0-23B9-B88B-AA81D2B74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2DE1A-1707-A185-B014-47CFE47E4BE6}"/>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354101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92AF-4FEF-3809-1419-98A77033A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A1078-5688-5CCE-1061-B405CEE13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D36C5-53AA-B4A2-59EB-CA7958B43732}"/>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5" name="Footer Placeholder 4">
            <a:extLst>
              <a:ext uri="{FF2B5EF4-FFF2-40B4-BE49-F238E27FC236}">
                <a16:creationId xmlns:a16="http://schemas.microsoft.com/office/drawing/2014/main" id="{1B34907D-4EF3-B12F-347C-36EFFA885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A1A6D-8C14-5FE4-8FF1-1EF0CEAD75E6}"/>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144516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F2DBF-0BD6-EF7C-3053-456857C31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605C2F-7418-5FB6-6EBF-2563C8A56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717EE-73A1-6413-22F4-DFBC7D54D9BC}"/>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5" name="Footer Placeholder 4">
            <a:extLst>
              <a:ext uri="{FF2B5EF4-FFF2-40B4-BE49-F238E27FC236}">
                <a16:creationId xmlns:a16="http://schemas.microsoft.com/office/drawing/2014/main" id="{85AEF019-9030-C92C-8208-28D571260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FBAFF-B464-6BC2-A809-1BC6061F27C5}"/>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342430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2"/>
          <p:cNvSpPr/>
          <p:nvPr/>
        </p:nvSpPr>
        <p:spPr>
          <a:xfrm>
            <a:off x="0" y="-3632"/>
            <a:ext cx="12188952" cy="6858000"/>
          </a:xfrm>
          <a:prstGeom prst="rect">
            <a:avLst/>
          </a:prstGeom>
          <a:gradFill flip="none" rotWithShape="1">
            <a:gsLst>
              <a:gs pos="0">
                <a:schemeClr val="bg2">
                  <a:lumMod val="90000"/>
                </a:schemeClr>
              </a:gs>
              <a:gs pos="50000">
                <a:schemeClr val="bg2"/>
              </a:gs>
              <a:gs pos="100000">
                <a:schemeClr val="bg1"/>
              </a:gs>
            </a:gsLst>
            <a:path path="circle">
              <a:fillToRect l="100000" t="100000"/>
            </a:path>
            <a:tileRect r="-100000" b="-100000"/>
          </a:gradFill>
          <a:ln>
            <a:noFill/>
          </a:ln>
          <a:effectLst/>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sz="1800" dirty="0"/>
          </a:p>
        </p:txBody>
      </p:sp>
      <p:grpSp>
        <p:nvGrpSpPr>
          <p:cNvPr id="8" name="Group 7"/>
          <p:cNvGrpSpPr>
            <a:grpSpLocks/>
          </p:cNvGrpSpPr>
          <p:nvPr userDrawn="1"/>
        </p:nvGrpSpPr>
        <p:grpSpPr bwMode="auto">
          <a:xfrm>
            <a:off x="-12700" y="-6350"/>
            <a:ext cx="1482725" cy="6869113"/>
            <a:chOff x="-13023" y="-5589"/>
            <a:chExt cx="1482350" cy="6868109"/>
          </a:xfrm>
        </p:grpSpPr>
        <p:grpSp>
          <p:nvGrpSpPr>
            <p:cNvPr id="9" name="Group 5"/>
            <p:cNvGrpSpPr>
              <a:grpSpLocks/>
            </p:cNvGrpSpPr>
            <p:nvPr userDrawn="1"/>
          </p:nvGrpSpPr>
          <p:grpSpPr bwMode="auto">
            <a:xfrm>
              <a:off x="20147" y="-5589"/>
              <a:ext cx="1397008" cy="6858000"/>
              <a:chOff x="1097" y="-4624"/>
              <a:chExt cx="1397008" cy="6857406"/>
            </a:xfrm>
          </p:grpSpPr>
          <p:sp>
            <p:nvSpPr>
              <p:cNvPr id="12" name="Freeform 4"/>
              <p:cNvSpPr>
                <a:spLocks/>
              </p:cNvSpPr>
              <p:nvPr/>
            </p:nvSpPr>
            <p:spPr bwMode="ltGray">
              <a:xfrm flipH="1">
                <a:off x="13954" y="-4624"/>
                <a:ext cx="1366492" cy="68389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3" name="Freeform 5"/>
              <p:cNvSpPr>
                <a:spLocks/>
              </p:cNvSpPr>
              <p:nvPr/>
            </p:nvSpPr>
            <p:spPr bwMode="ltGray">
              <a:xfrm flipH="1">
                <a:off x="13954" y="1692019"/>
                <a:ext cx="1366492" cy="50153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4" name="Freeform 6"/>
              <p:cNvSpPr>
                <a:spLocks/>
              </p:cNvSpPr>
              <p:nvPr/>
            </p:nvSpPr>
            <p:spPr bwMode="ltGray">
              <a:xfrm flipH="1">
                <a:off x="13954" y="1285713"/>
                <a:ext cx="1368079" cy="5031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5" name="Freeform 7"/>
              <p:cNvSpPr>
                <a:spLocks/>
              </p:cNvSpPr>
              <p:nvPr/>
            </p:nvSpPr>
            <p:spPr bwMode="ltGray">
              <a:xfrm flipH="1">
                <a:off x="13954" y="149328"/>
                <a:ext cx="1366492" cy="303141"/>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solidFill>
                  <a:schemeClr val="tx2"/>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6" name="Freeform 8"/>
              <p:cNvSpPr>
                <a:spLocks/>
              </p:cNvSpPr>
              <p:nvPr/>
            </p:nvSpPr>
            <p:spPr bwMode="ltGray">
              <a:xfrm flipH="1">
                <a:off x="13954" y="984159"/>
                <a:ext cx="1368079" cy="3491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7" name="Freeform 9"/>
              <p:cNvSpPr>
                <a:spLocks/>
              </p:cNvSpPr>
              <p:nvPr/>
            </p:nvSpPr>
            <p:spPr bwMode="ltGray">
              <a:xfrm flipH="1">
                <a:off x="13954" y="679430"/>
                <a:ext cx="1368079" cy="43011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8" name="Freeform 10"/>
              <p:cNvSpPr>
                <a:spLocks/>
              </p:cNvSpPr>
              <p:nvPr/>
            </p:nvSpPr>
            <p:spPr bwMode="ltGray">
              <a:xfrm flipH="1">
                <a:off x="13954" y="371526"/>
                <a:ext cx="1383950" cy="374563"/>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19" name="Freeform 11"/>
              <p:cNvSpPr>
                <a:spLocks/>
              </p:cNvSpPr>
              <p:nvPr/>
            </p:nvSpPr>
            <p:spPr bwMode="ltGray">
              <a:xfrm flipH="1">
                <a:off x="2844" y="3939395"/>
                <a:ext cx="1366493" cy="50153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0" name="Freeform 12"/>
              <p:cNvSpPr>
                <a:spLocks/>
              </p:cNvSpPr>
              <p:nvPr/>
            </p:nvSpPr>
            <p:spPr bwMode="ltGray">
              <a:xfrm flipH="1">
                <a:off x="2844" y="3533090"/>
                <a:ext cx="1368079" cy="5031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1" name="Freeform 13"/>
              <p:cNvSpPr>
                <a:spLocks/>
              </p:cNvSpPr>
              <p:nvPr/>
            </p:nvSpPr>
            <p:spPr bwMode="ltGray">
              <a:xfrm flipH="1">
                <a:off x="2844" y="2395117"/>
                <a:ext cx="1366493" cy="303142"/>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solidFill>
                  <a:schemeClr val="tx2"/>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2" name="Freeform 14"/>
              <p:cNvSpPr>
                <a:spLocks/>
              </p:cNvSpPr>
              <p:nvPr/>
            </p:nvSpPr>
            <p:spPr bwMode="ltGray">
              <a:xfrm flipH="1">
                <a:off x="2844" y="3229948"/>
                <a:ext cx="1368079" cy="350756"/>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3" name="Freeform 15"/>
              <p:cNvSpPr>
                <a:spLocks/>
              </p:cNvSpPr>
              <p:nvPr/>
            </p:nvSpPr>
            <p:spPr bwMode="ltGray">
              <a:xfrm flipH="1">
                <a:off x="2844" y="2926806"/>
                <a:ext cx="1366493" cy="43011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4" name="Freeform 16"/>
              <p:cNvSpPr>
                <a:spLocks/>
              </p:cNvSpPr>
              <p:nvPr/>
            </p:nvSpPr>
            <p:spPr bwMode="ltGray">
              <a:xfrm flipH="1">
                <a:off x="2844" y="2617315"/>
                <a:ext cx="1385538" cy="376150"/>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5" name="Freeform 17"/>
              <p:cNvSpPr>
                <a:spLocks/>
              </p:cNvSpPr>
              <p:nvPr/>
            </p:nvSpPr>
            <p:spPr bwMode="ltGray">
              <a:xfrm flipH="1">
                <a:off x="13954" y="4971030"/>
                <a:ext cx="1366492" cy="50153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6" name="Freeform 18"/>
              <p:cNvSpPr>
                <a:spLocks/>
              </p:cNvSpPr>
              <p:nvPr/>
            </p:nvSpPr>
            <p:spPr bwMode="ltGray">
              <a:xfrm flipH="1">
                <a:off x="13954" y="4564725"/>
                <a:ext cx="1368079" cy="50153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7" name="Freeform 19"/>
              <p:cNvSpPr>
                <a:spLocks/>
              </p:cNvSpPr>
              <p:nvPr/>
            </p:nvSpPr>
            <p:spPr bwMode="ltGray">
              <a:xfrm flipH="1">
                <a:off x="2844" y="5672542"/>
                <a:ext cx="1366493" cy="304729"/>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solidFill>
                  <a:schemeClr val="tx2"/>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8" name="Freeform 20"/>
              <p:cNvSpPr>
                <a:spLocks/>
              </p:cNvSpPr>
              <p:nvPr/>
            </p:nvSpPr>
            <p:spPr bwMode="ltGray">
              <a:xfrm rot="16200000" flipH="1">
                <a:off x="513092" y="5995537"/>
                <a:ext cx="345994" cy="1369666"/>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29" name="Freeform 21"/>
              <p:cNvSpPr>
                <a:spLocks/>
              </p:cNvSpPr>
              <p:nvPr/>
            </p:nvSpPr>
            <p:spPr bwMode="ltGray">
              <a:xfrm flipH="1">
                <a:off x="2844" y="6205818"/>
                <a:ext cx="1366493" cy="428525"/>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sp>
            <p:nvSpPr>
              <p:cNvPr id="30" name="Freeform 22"/>
              <p:cNvSpPr>
                <a:spLocks/>
              </p:cNvSpPr>
              <p:nvPr/>
            </p:nvSpPr>
            <p:spPr bwMode="ltGray">
              <a:xfrm flipH="1">
                <a:off x="2844" y="5894740"/>
                <a:ext cx="1385538" cy="376149"/>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solidFill>
                  <a:schemeClr val="tx1"/>
                </a:solidFill>
                <a:round/>
                <a:headEnd/>
                <a:tailEnd/>
              </a:ln>
            </p:spPr>
            <p:txBody>
              <a:bodyPr wrap="none" anchor="ctr"/>
              <a:lstStyle/>
              <a:p>
                <a:pPr fontAlgn="auto">
                  <a:spcBef>
                    <a:spcPts val="0"/>
                  </a:spcBef>
                  <a:spcAft>
                    <a:spcPts val="0"/>
                  </a:spcAft>
                  <a:defRPr/>
                </a:pPr>
                <a:endParaRPr lang="en-US" sz="1800">
                  <a:latin typeface="+mn-lt"/>
                </a:endParaRPr>
              </a:p>
            </p:txBody>
          </p:sp>
        </p:grpSp>
        <p:sp>
          <p:nvSpPr>
            <p:cNvPr id="10" name="Freeform 23"/>
            <p:cNvSpPr>
              <a:spLocks/>
            </p:cNvSpPr>
            <p:nvPr/>
          </p:nvSpPr>
          <p:spPr bwMode="ltGray">
            <a:xfrm rot="16200000" flipH="1">
              <a:off x="-2994754" y="2977729"/>
              <a:ext cx="6866522" cy="903060"/>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ndParaRPr>
            </a:p>
          </p:txBody>
        </p:sp>
        <p:sp>
          <p:nvSpPr>
            <p:cNvPr id="11" name="Freeform 24"/>
            <p:cNvSpPr>
              <a:spLocks/>
            </p:cNvSpPr>
            <p:nvPr/>
          </p:nvSpPr>
          <p:spPr bwMode="ltGray">
            <a:xfrm rot="16200000" flipH="1">
              <a:off x="-2170256" y="3221348"/>
              <a:ext cx="6864934" cy="414232"/>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ndParaRPr>
            </a:p>
          </p:txBody>
        </p:sp>
      </p:grpSp>
      <p:sp>
        <p:nvSpPr>
          <p:cNvPr id="6" name="Content Placeholder 5"/>
          <p:cNvSpPr>
            <a:spLocks noGrp="1"/>
          </p:cNvSpPr>
          <p:nvPr>
            <p:ph sz="quarter" idx="4"/>
          </p:nvPr>
        </p:nvSpPr>
        <p:spPr>
          <a:xfrm>
            <a:off x="7051548" y="969336"/>
            <a:ext cx="487375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3"/>
          </p:nvPr>
        </p:nvSpPr>
        <p:spPr>
          <a:xfrm>
            <a:off x="7051548" y="328278"/>
            <a:ext cx="487375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1908975" y="969336"/>
            <a:ext cx="487375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1908975" y="328278"/>
            <a:ext cx="487375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endParaRPr lang="en-US" dirty="0"/>
          </a:p>
        </p:txBody>
      </p:sp>
      <p:sp>
        <p:nvSpPr>
          <p:cNvPr id="31" name="Date Placeholder 23"/>
          <p:cNvSpPr>
            <a:spLocks noGrp="1"/>
          </p:cNvSpPr>
          <p:nvPr>
            <p:ph type="dt" sz="half" idx="10"/>
          </p:nvPr>
        </p:nvSpPr>
        <p:spPr/>
        <p:txBody>
          <a:bodyPr/>
          <a:lstStyle>
            <a:lvl1pPr>
              <a:defRPr/>
            </a:lvl1pPr>
          </a:lstStyle>
          <a:p>
            <a:pPr>
              <a:defRPr/>
            </a:pPr>
            <a:fld id="{493BC675-5ED4-4B71-B61C-8253A527EDF3}" type="datetime1">
              <a:rPr lang="en-US"/>
              <a:pPr>
                <a:defRPr/>
              </a:pPr>
              <a:t>5/9/2024</a:t>
            </a:fld>
            <a:endParaRPr lang="en-US" dirty="0"/>
          </a:p>
        </p:txBody>
      </p:sp>
      <p:sp>
        <p:nvSpPr>
          <p:cNvPr id="32" name="Footer Placeholder 9"/>
          <p:cNvSpPr>
            <a:spLocks noGrp="1"/>
          </p:cNvSpPr>
          <p:nvPr>
            <p:ph type="ftr" sz="quarter" idx="11"/>
          </p:nvPr>
        </p:nvSpPr>
        <p:spPr/>
        <p:txBody>
          <a:bodyPr/>
          <a:lstStyle>
            <a:lvl1pPr>
              <a:defRPr/>
            </a:lvl1pPr>
          </a:lstStyle>
          <a:p>
            <a:pPr>
              <a:defRPr/>
            </a:pPr>
            <a:endParaRPr lang="en-US"/>
          </a:p>
        </p:txBody>
      </p:sp>
      <p:sp>
        <p:nvSpPr>
          <p:cNvPr id="33" name="Slide Number Placeholder 21"/>
          <p:cNvSpPr>
            <a:spLocks noGrp="1"/>
          </p:cNvSpPr>
          <p:nvPr>
            <p:ph type="sldNum" sz="quarter" idx="12"/>
          </p:nvPr>
        </p:nvSpPr>
        <p:spPr/>
        <p:txBody>
          <a:bodyPr/>
          <a:lstStyle>
            <a:lvl1pPr>
              <a:defRPr/>
            </a:lvl1pPr>
          </a:lstStyle>
          <a:p>
            <a:pPr>
              <a:defRPr/>
            </a:pPr>
            <a:fld id="{43051C9B-C8A5-4DC2-AB0F-5BE011E727EB}" type="slidenum">
              <a:rPr lang="en-US"/>
              <a:pPr>
                <a:defRPr/>
              </a:pPr>
              <a:t>‹#›</a:t>
            </a:fld>
            <a:endParaRPr lang="en-US"/>
          </a:p>
        </p:txBody>
      </p:sp>
    </p:spTree>
    <p:extLst>
      <p:ext uri="{BB962C8B-B14F-4D97-AF65-F5344CB8AC3E}">
        <p14:creationId xmlns:p14="http://schemas.microsoft.com/office/powerpoint/2010/main" val="31042032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C912-2D8A-D097-4901-E1759B820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FFEE32-B8DF-6207-8844-524A1EF0A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1C903-E37D-469B-7176-55346816BFF1}"/>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5" name="Footer Placeholder 4">
            <a:extLst>
              <a:ext uri="{FF2B5EF4-FFF2-40B4-BE49-F238E27FC236}">
                <a16:creationId xmlns:a16="http://schemas.microsoft.com/office/drawing/2014/main" id="{A7D26972-0B1B-94FC-7215-8026C26CD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01C25-D42D-2DFD-EC99-6658B8B3D720}"/>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148845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B303-2A0C-47D4-FD48-E4443C59F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CB4EA4-37EA-2B1A-768E-C64A433AF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D6292-F523-EFF0-4843-A0064799BB26}"/>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5" name="Footer Placeholder 4">
            <a:extLst>
              <a:ext uri="{FF2B5EF4-FFF2-40B4-BE49-F238E27FC236}">
                <a16:creationId xmlns:a16="http://schemas.microsoft.com/office/drawing/2014/main" id="{F7589D4C-8D5E-C930-5CAA-2E3AD6F4A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FC3A1-475C-D429-8855-DAA163219427}"/>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144334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C8C0-7ADE-1F4C-F5B2-52361DF76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DD337-2AFE-0EBC-FD31-AD257249C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072E53-47C9-4824-65D1-2E0C2B6ED5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9C48B-6307-7C13-0722-9E017B6BBA3A}"/>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6" name="Footer Placeholder 5">
            <a:extLst>
              <a:ext uri="{FF2B5EF4-FFF2-40B4-BE49-F238E27FC236}">
                <a16:creationId xmlns:a16="http://schemas.microsoft.com/office/drawing/2014/main" id="{FE0C15C5-B107-4705-DAB0-3862C6BAD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35BF1-605B-B53E-CD2C-C308862C5745}"/>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412410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EB86-FB65-C992-553E-0450EB6F5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DF0A95-3F5F-CB14-F05F-20932E58B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7AC445-631A-B0E6-DC1D-D45E4F1B53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FDC90-D6A2-E938-4C9E-24C31D851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5F92FE-F567-97CD-956E-3DEA6195B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3D16B-AAE6-13A9-E16C-203A1F502593}"/>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8" name="Footer Placeholder 7">
            <a:extLst>
              <a:ext uri="{FF2B5EF4-FFF2-40B4-BE49-F238E27FC236}">
                <a16:creationId xmlns:a16="http://schemas.microsoft.com/office/drawing/2014/main" id="{FDD21882-613F-F6A8-F8B2-7BBBA78CC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2C7C4B-5655-006F-D7DA-D8668ED6445B}"/>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344843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D18A-D3D6-93AD-209D-925152D958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A78359-FFD9-66EF-600B-950BDC83D535}"/>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4" name="Footer Placeholder 3">
            <a:extLst>
              <a:ext uri="{FF2B5EF4-FFF2-40B4-BE49-F238E27FC236}">
                <a16:creationId xmlns:a16="http://schemas.microsoft.com/office/drawing/2014/main" id="{F47DA6AF-5B1D-9910-7521-DCF07AF9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0EA05-0F9F-B214-FD0E-7470FA2705E3}"/>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265924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B04D7-586C-DD54-2070-D44933578E20}"/>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3" name="Footer Placeholder 2">
            <a:extLst>
              <a:ext uri="{FF2B5EF4-FFF2-40B4-BE49-F238E27FC236}">
                <a16:creationId xmlns:a16="http://schemas.microsoft.com/office/drawing/2014/main" id="{155FC311-9453-F436-C687-5D8CB9145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ACB16E-FE43-B2DF-1671-E74749033D48}"/>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139109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6D8E-7DE7-279C-CA40-6C65CEFB6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6A157-8021-DAFD-3DA7-8682A4D70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43974C-A956-4FE0-3A03-C47471CC7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04571-BBA0-0F67-F9CC-EE0768B31F9A}"/>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6" name="Footer Placeholder 5">
            <a:extLst>
              <a:ext uri="{FF2B5EF4-FFF2-40B4-BE49-F238E27FC236}">
                <a16:creationId xmlns:a16="http://schemas.microsoft.com/office/drawing/2014/main" id="{27E4D3FF-1D0E-B30E-6171-7F0D06DCB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C8185-9539-8452-AF50-E725534FAFD6}"/>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294057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5A30-44DD-AC23-9854-1BFEE9F19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01934-8723-BD03-AA34-F998A977B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2DB46D-2F09-C910-3A77-3318A7F17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4E860-E657-9C83-DAA1-55ACF9F127CE}"/>
              </a:ext>
            </a:extLst>
          </p:cNvPr>
          <p:cNvSpPr>
            <a:spLocks noGrp="1"/>
          </p:cNvSpPr>
          <p:nvPr>
            <p:ph type="dt" sz="half" idx="10"/>
          </p:nvPr>
        </p:nvSpPr>
        <p:spPr/>
        <p:txBody>
          <a:bodyPr/>
          <a:lstStyle/>
          <a:p>
            <a:fld id="{79E8B4C1-A5FA-4DA8-ADE3-11D15532FC04}" type="datetimeFigureOut">
              <a:rPr lang="en-US" smtClean="0"/>
              <a:t>5/9/2024</a:t>
            </a:fld>
            <a:endParaRPr lang="en-US"/>
          </a:p>
        </p:txBody>
      </p:sp>
      <p:sp>
        <p:nvSpPr>
          <p:cNvPr id="6" name="Footer Placeholder 5">
            <a:extLst>
              <a:ext uri="{FF2B5EF4-FFF2-40B4-BE49-F238E27FC236}">
                <a16:creationId xmlns:a16="http://schemas.microsoft.com/office/drawing/2014/main" id="{CB0D232F-EB53-7153-DEE4-EEBCDCB15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B40AB-B7E4-1C62-17F4-9FBDD0D20487}"/>
              </a:ext>
            </a:extLst>
          </p:cNvPr>
          <p:cNvSpPr>
            <a:spLocks noGrp="1"/>
          </p:cNvSpPr>
          <p:nvPr>
            <p:ph type="sldNum" sz="quarter" idx="12"/>
          </p:nvPr>
        </p:nvSpPr>
        <p:spPr/>
        <p:txBody>
          <a:bodyPr/>
          <a:lstStyle/>
          <a:p>
            <a:fld id="{1AD68B71-DC7A-474E-8563-C6987C7DA23F}" type="slidenum">
              <a:rPr lang="en-US" smtClean="0"/>
              <a:t>‹#›</a:t>
            </a:fld>
            <a:endParaRPr lang="en-US"/>
          </a:p>
        </p:txBody>
      </p:sp>
    </p:spTree>
    <p:extLst>
      <p:ext uri="{BB962C8B-B14F-4D97-AF65-F5344CB8AC3E}">
        <p14:creationId xmlns:p14="http://schemas.microsoft.com/office/powerpoint/2010/main" val="39561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AABAE-61D9-47D0-6C42-F1D4AE450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53B3C1-A42E-DB27-05D5-C986826CE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6D34B-CB2C-9426-2A56-F0827998D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8B4C1-A5FA-4DA8-ADE3-11D15532FC04}" type="datetimeFigureOut">
              <a:rPr lang="en-US" smtClean="0"/>
              <a:t>5/9/2024</a:t>
            </a:fld>
            <a:endParaRPr lang="en-US"/>
          </a:p>
        </p:txBody>
      </p:sp>
      <p:sp>
        <p:nvSpPr>
          <p:cNvPr id="5" name="Footer Placeholder 4">
            <a:extLst>
              <a:ext uri="{FF2B5EF4-FFF2-40B4-BE49-F238E27FC236}">
                <a16:creationId xmlns:a16="http://schemas.microsoft.com/office/drawing/2014/main" id="{6987DB85-CB16-9D92-AF99-E98C47465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FC485-962C-133F-6750-BAED2001D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68B71-DC7A-474E-8563-C6987C7DA23F}" type="slidenum">
              <a:rPr lang="en-US" smtClean="0"/>
              <a:t>‹#›</a:t>
            </a:fld>
            <a:endParaRPr lang="en-US"/>
          </a:p>
        </p:txBody>
      </p:sp>
    </p:spTree>
    <p:extLst>
      <p:ext uri="{BB962C8B-B14F-4D97-AF65-F5344CB8AC3E}">
        <p14:creationId xmlns:p14="http://schemas.microsoft.com/office/powerpoint/2010/main" val="129789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justalternatives.org/research-project-work/vod-guide-to-best-practi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irp.edu/" TargetMode="External"/><Relationship Id="rId2" Type="http://schemas.openxmlformats.org/officeDocument/2006/relationships/hyperlink" Target="https://nacrj.org/" TargetMode="External"/><Relationship Id="rId1" Type="http://schemas.openxmlformats.org/officeDocument/2006/relationships/slideLayout" Target="../slideLayouts/slideLayout2.xml"/><Relationship Id="rId6" Type="http://schemas.openxmlformats.org/officeDocument/2006/relationships/hyperlink" Target="https://geiselmed.dartmouth.edu/ofa/wp-content/uploads/sites/56/2021/01/Trauma-Informed-Restorative-Practices-HANDOUT.original.1560403245-2.pdf" TargetMode="External"/><Relationship Id="rId5" Type="http://schemas.openxmlformats.org/officeDocument/2006/relationships/hyperlink" Target="https://www.cacatholic.org/restorejustice/" TargetMode="External"/><Relationship Id="rId4" Type="http://schemas.openxmlformats.org/officeDocument/2006/relationships/hyperlink" Target="https://medschool.cuanschutz.edu/pediatrics/sections/child-abuse-and-neglect-(kempe-center)/training-and-consultation/professional-development-in-fgd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justalternatives.org/" TargetMode="External"/><Relationship Id="rId2" Type="http://schemas.openxmlformats.org/officeDocument/2006/relationships/hyperlink" Target="https://www.aca.org/common/Uploaded%20files/Publications_Carla/Docs/Corrections%20Today/2019%20Articles/Guiding-Principles-and-Restorative-Practices-for-Crime_Victims-and-Survivors.pdf" TargetMode="External"/><Relationship Id="rId1" Type="http://schemas.openxmlformats.org/officeDocument/2006/relationships/slideLayout" Target="../slideLayouts/slideLayout2.xml"/><Relationship Id="rId6" Type="http://schemas.openxmlformats.org/officeDocument/2006/relationships/hyperlink" Target="https://cojustice.org/" TargetMode="External"/><Relationship Id="rId5" Type="http://schemas.openxmlformats.org/officeDocument/2006/relationships/hyperlink" Target="https://www.youtube.com/channel/UCya-XZshCC1snY3sw2ZLgSw/playlists" TargetMode="External"/><Relationship Id="rId4" Type="http://schemas.openxmlformats.org/officeDocument/2006/relationships/hyperlink" Target="https://resources.finalsite.net/images/v1692101675/ousdorg/mxzgprfq2ic2oq4ethyv/BTC-OUSD1-IG-08b-web.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D888-E55B-B254-BBD3-C6E609749B22}"/>
              </a:ext>
            </a:extLst>
          </p:cNvPr>
          <p:cNvSpPr>
            <a:spLocks noGrp="1"/>
          </p:cNvSpPr>
          <p:nvPr>
            <p:ph type="ctrTitle"/>
          </p:nvPr>
        </p:nvSpPr>
        <p:spPr/>
        <p:txBody>
          <a:bodyPr>
            <a:normAutofit/>
          </a:bodyPr>
          <a:lstStyle/>
          <a:p>
            <a:r>
              <a:rPr lang="en-US" sz="4000" dirty="0">
                <a:latin typeface="Times New Roman" panose="02020603050405020304" pitchFamily="18" charset="0"/>
                <a:cs typeface="Times New Roman" panose="02020603050405020304" pitchFamily="18" charset="0"/>
              </a:rPr>
              <a:t>Victim Offender Dialogue</a:t>
            </a:r>
          </a:p>
        </p:txBody>
      </p:sp>
      <p:sp>
        <p:nvSpPr>
          <p:cNvPr id="3" name="Subtitle 2">
            <a:extLst>
              <a:ext uri="{FF2B5EF4-FFF2-40B4-BE49-F238E27FC236}">
                <a16:creationId xmlns:a16="http://schemas.microsoft.com/office/drawing/2014/main" id="{9DE086A3-3D28-B052-BED0-382B12F6B149}"/>
              </a:ext>
            </a:extLst>
          </p:cNvPr>
          <p:cNvSpPr>
            <a:spLocks noGrp="1"/>
          </p:cNvSpPr>
          <p:nvPr>
            <p:ph type="subTitle"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a restorative justice practice</a:t>
            </a:r>
          </a:p>
          <a:p>
            <a:r>
              <a:rPr lang="en-US" sz="2000" dirty="0">
                <a:latin typeface="Times New Roman" panose="02020603050405020304" pitchFamily="18" charset="0"/>
                <a:cs typeface="Times New Roman" panose="02020603050405020304" pitchFamily="18" charset="0"/>
              </a:rPr>
              <a:t>Lee Copenhagen, </a:t>
            </a:r>
            <a:r>
              <a:rPr lang="en-US" sz="2000" dirty="0" err="1">
                <a:latin typeface="Times New Roman" panose="02020603050405020304" pitchFamily="18" charset="0"/>
                <a:cs typeface="Times New Roman" panose="02020603050405020304" pitchFamily="18" charset="0"/>
              </a:rPr>
              <a:t>msw</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lcsw</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CFMA Annual Conference</a:t>
            </a:r>
          </a:p>
          <a:p>
            <a:r>
              <a:rPr lang="en-US" sz="2000" dirty="0">
                <a:latin typeface="Times New Roman" panose="02020603050405020304" pitchFamily="18" charset="0"/>
                <a:cs typeface="Times New Roman" panose="02020603050405020304" pitchFamily="18" charset="0"/>
              </a:rPr>
              <a:t>May 15, 2024</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594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2243769" y="1484312"/>
            <a:ext cx="8707438" cy="4687887"/>
          </a:xfrm>
          <a:prstGeom prst="rect">
            <a:avLst/>
          </a:prstGeom>
          <a:solidFill>
            <a:srgbClr val="FFFFCC"/>
          </a:solidFill>
          <a:ln w="12700">
            <a:solidFill>
              <a:schemeClr val="tx1"/>
            </a:solidFill>
            <a:miter lim="800000"/>
            <a:headEnd/>
            <a:tailEnd/>
          </a:ln>
        </p:spPr>
        <p:txBody>
          <a:bodyPr wrap="none" anchor="ctr"/>
          <a:lstStyle/>
          <a:p>
            <a:endParaRPr lang="en-US" sz="1800">
              <a:latin typeface="Arial" charset="0"/>
            </a:endParaRPr>
          </a:p>
        </p:txBody>
      </p:sp>
      <p:sp>
        <p:nvSpPr>
          <p:cNvPr id="37890" name="Rectangle 3"/>
          <p:cNvSpPr>
            <a:spLocks noGrp="1" noChangeArrowheads="1"/>
          </p:cNvSpPr>
          <p:nvPr>
            <p:ph type="title" idx="4294967295"/>
          </p:nvPr>
        </p:nvSpPr>
        <p:spPr bwMode="auto">
          <a:xfrm>
            <a:off x="2717800" y="254000"/>
            <a:ext cx="6127750" cy="1143000"/>
          </a:xfrm>
        </p:spPr>
        <p:txBody>
          <a:bodyPr vert="horz" wrap="square" lIns="90488" tIns="44450" rIns="90488" bIns="44450" numCol="1" anchor="b" anchorCtr="0" compatLnSpc="1">
            <a:prstTxWarp prst="textNoShape">
              <a:avLst/>
            </a:prstTxWarp>
            <a:normAutofit/>
          </a:bodyPr>
          <a:lstStyle/>
          <a:p>
            <a:pPr algn="l"/>
            <a:r>
              <a:rPr lang="en-US" sz="2800" b="0" dirty="0">
                <a:effectLst/>
                <a:latin typeface="Times New Roman" panose="02020603050405020304" pitchFamily="18" charset="0"/>
                <a:cs typeface="Times New Roman" panose="02020603050405020304" pitchFamily="18" charset="0"/>
              </a:rPr>
              <a:t>            Shared interest to repair the harm</a:t>
            </a:r>
          </a:p>
        </p:txBody>
      </p:sp>
      <p:sp>
        <p:nvSpPr>
          <p:cNvPr id="39940" name="Freeform 4"/>
          <p:cNvSpPr>
            <a:spLocks/>
          </p:cNvSpPr>
          <p:nvPr/>
        </p:nvSpPr>
        <p:spPr bwMode="auto">
          <a:xfrm>
            <a:off x="6780213" y="3214688"/>
            <a:ext cx="882650" cy="542925"/>
          </a:xfrm>
          <a:custGeom>
            <a:avLst/>
            <a:gdLst>
              <a:gd name="T0" fmla="*/ 2147483647 w 417"/>
              <a:gd name="T1" fmla="*/ 2147483647 h 342"/>
              <a:gd name="T2" fmla="*/ 2147483647 w 417"/>
              <a:gd name="T3" fmla="*/ 2147483647 h 342"/>
              <a:gd name="T4" fmla="*/ 2147483647 w 417"/>
              <a:gd name="T5" fmla="*/ 2147483647 h 342"/>
              <a:gd name="T6" fmla="*/ 2147483647 w 417"/>
              <a:gd name="T7" fmla="*/ 2147483647 h 342"/>
              <a:gd name="T8" fmla="*/ 2147483647 w 417"/>
              <a:gd name="T9" fmla="*/ 2147483647 h 342"/>
              <a:gd name="T10" fmla="*/ 2147483647 w 417"/>
              <a:gd name="T11" fmla="*/ 2147483647 h 342"/>
              <a:gd name="T12" fmla="*/ 2147483647 w 417"/>
              <a:gd name="T13" fmla="*/ 2147483647 h 342"/>
              <a:gd name="T14" fmla="*/ 2147483647 w 417"/>
              <a:gd name="T15" fmla="*/ 2147483647 h 342"/>
              <a:gd name="T16" fmla="*/ 2147483647 w 417"/>
              <a:gd name="T17" fmla="*/ 2147483647 h 342"/>
              <a:gd name="T18" fmla="*/ 2147483647 w 417"/>
              <a:gd name="T19" fmla="*/ 2147483647 h 342"/>
              <a:gd name="T20" fmla="*/ 2147483647 w 417"/>
              <a:gd name="T21" fmla="*/ 2147483647 h 342"/>
              <a:gd name="T22" fmla="*/ 2147483647 w 417"/>
              <a:gd name="T23" fmla="*/ 2147483647 h 342"/>
              <a:gd name="T24" fmla="*/ 2147483647 w 417"/>
              <a:gd name="T25" fmla="*/ 2147483647 h 342"/>
              <a:gd name="T26" fmla="*/ 2147483647 w 417"/>
              <a:gd name="T27" fmla="*/ 2147483647 h 342"/>
              <a:gd name="T28" fmla="*/ 2147483647 w 417"/>
              <a:gd name="T29" fmla="*/ 2147483647 h 342"/>
              <a:gd name="T30" fmla="*/ 2147483647 w 417"/>
              <a:gd name="T31" fmla="*/ 2147483647 h 342"/>
              <a:gd name="T32" fmla="*/ 2147483647 w 417"/>
              <a:gd name="T33" fmla="*/ 2147483647 h 342"/>
              <a:gd name="T34" fmla="*/ 2147483647 w 417"/>
              <a:gd name="T35" fmla="*/ 2147483647 h 342"/>
              <a:gd name="T36" fmla="*/ 2147483647 w 417"/>
              <a:gd name="T37" fmla="*/ 2147483647 h 342"/>
              <a:gd name="T38" fmla="*/ 2147483647 w 417"/>
              <a:gd name="T39" fmla="*/ 2147483647 h 342"/>
              <a:gd name="T40" fmla="*/ 2147483647 w 417"/>
              <a:gd name="T41" fmla="*/ 2147483647 h 342"/>
              <a:gd name="T42" fmla="*/ 2147483647 w 417"/>
              <a:gd name="T43" fmla="*/ 2147483647 h 342"/>
              <a:gd name="T44" fmla="*/ 2147483647 w 417"/>
              <a:gd name="T45" fmla="*/ 2147483647 h 342"/>
              <a:gd name="T46" fmla="*/ 2147483647 w 417"/>
              <a:gd name="T47" fmla="*/ 2147483647 h 342"/>
              <a:gd name="T48" fmla="*/ 2147483647 w 417"/>
              <a:gd name="T49" fmla="*/ 0 h 342"/>
              <a:gd name="T50" fmla="*/ 2147483647 w 417"/>
              <a:gd name="T51" fmla="*/ 2147483647 h 342"/>
              <a:gd name="T52" fmla="*/ 2147483647 w 417"/>
              <a:gd name="T53" fmla="*/ 2147483647 h 342"/>
              <a:gd name="T54" fmla="*/ 2147483647 w 417"/>
              <a:gd name="T55" fmla="*/ 2147483647 h 342"/>
              <a:gd name="T56" fmla="*/ 0 w 417"/>
              <a:gd name="T57" fmla="*/ 2147483647 h 342"/>
              <a:gd name="T58" fmla="*/ 2147483647 w 417"/>
              <a:gd name="T59" fmla="*/ 2147483647 h 342"/>
              <a:gd name="T60" fmla="*/ 2147483647 w 417"/>
              <a:gd name="T61" fmla="*/ 2147483647 h 342"/>
              <a:gd name="T62" fmla="*/ 2147483647 w 417"/>
              <a:gd name="T63" fmla="*/ 2147483647 h 342"/>
              <a:gd name="T64" fmla="*/ 2147483647 w 417"/>
              <a:gd name="T65" fmla="*/ 2147483647 h 342"/>
              <a:gd name="T66" fmla="*/ 2147483647 w 417"/>
              <a:gd name="T67" fmla="*/ 2147483647 h 342"/>
              <a:gd name="T68" fmla="*/ 2147483647 w 417"/>
              <a:gd name="T69" fmla="*/ 2147483647 h 342"/>
              <a:gd name="T70" fmla="*/ 2147483647 w 417"/>
              <a:gd name="T71" fmla="*/ 2147483647 h 342"/>
              <a:gd name="T72" fmla="*/ 2147483647 w 417"/>
              <a:gd name="T73" fmla="*/ 2147483647 h 342"/>
              <a:gd name="T74" fmla="*/ 2147483647 w 417"/>
              <a:gd name="T75" fmla="*/ 2147483647 h 342"/>
              <a:gd name="T76" fmla="*/ 2147483647 w 417"/>
              <a:gd name="T77" fmla="*/ 2147483647 h 342"/>
              <a:gd name="T78" fmla="*/ 2147483647 w 417"/>
              <a:gd name="T79" fmla="*/ 2147483647 h 342"/>
              <a:gd name="T80" fmla="*/ 2147483647 w 417"/>
              <a:gd name="T81" fmla="*/ 2147483647 h 342"/>
              <a:gd name="T82" fmla="*/ 2147483647 w 417"/>
              <a:gd name="T83" fmla="*/ 2147483647 h 342"/>
              <a:gd name="T84" fmla="*/ 2147483647 w 417"/>
              <a:gd name="T85" fmla="*/ 2147483647 h 342"/>
              <a:gd name="T86" fmla="*/ 2147483647 w 417"/>
              <a:gd name="T87" fmla="*/ 2147483647 h 342"/>
              <a:gd name="T88" fmla="*/ 2147483647 w 417"/>
              <a:gd name="T89" fmla="*/ 2147483647 h 342"/>
              <a:gd name="T90" fmla="*/ 2147483647 w 417"/>
              <a:gd name="T91" fmla="*/ 2147483647 h 3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342"/>
              <a:gd name="T140" fmla="*/ 417 w 417"/>
              <a:gd name="T141" fmla="*/ 342 h 3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342">
                <a:moveTo>
                  <a:pt x="208" y="329"/>
                </a:moveTo>
                <a:lnTo>
                  <a:pt x="232" y="321"/>
                </a:lnTo>
                <a:lnTo>
                  <a:pt x="250" y="305"/>
                </a:lnTo>
                <a:lnTo>
                  <a:pt x="285" y="272"/>
                </a:lnTo>
                <a:lnTo>
                  <a:pt x="309" y="240"/>
                </a:lnTo>
                <a:lnTo>
                  <a:pt x="333" y="211"/>
                </a:lnTo>
                <a:lnTo>
                  <a:pt x="339" y="199"/>
                </a:lnTo>
                <a:lnTo>
                  <a:pt x="345" y="195"/>
                </a:lnTo>
                <a:lnTo>
                  <a:pt x="345" y="191"/>
                </a:lnTo>
                <a:lnTo>
                  <a:pt x="351" y="179"/>
                </a:lnTo>
                <a:lnTo>
                  <a:pt x="357" y="171"/>
                </a:lnTo>
                <a:lnTo>
                  <a:pt x="357" y="175"/>
                </a:lnTo>
                <a:lnTo>
                  <a:pt x="357" y="179"/>
                </a:lnTo>
                <a:lnTo>
                  <a:pt x="363" y="175"/>
                </a:lnTo>
                <a:lnTo>
                  <a:pt x="368" y="159"/>
                </a:lnTo>
                <a:lnTo>
                  <a:pt x="392" y="110"/>
                </a:lnTo>
                <a:lnTo>
                  <a:pt x="404" y="82"/>
                </a:lnTo>
                <a:lnTo>
                  <a:pt x="416" y="57"/>
                </a:lnTo>
                <a:lnTo>
                  <a:pt x="410" y="41"/>
                </a:lnTo>
                <a:lnTo>
                  <a:pt x="392" y="33"/>
                </a:lnTo>
                <a:lnTo>
                  <a:pt x="357" y="21"/>
                </a:lnTo>
                <a:lnTo>
                  <a:pt x="321" y="17"/>
                </a:lnTo>
                <a:lnTo>
                  <a:pt x="279" y="13"/>
                </a:lnTo>
                <a:lnTo>
                  <a:pt x="238" y="4"/>
                </a:lnTo>
                <a:lnTo>
                  <a:pt x="202" y="0"/>
                </a:lnTo>
                <a:lnTo>
                  <a:pt x="166" y="4"/>
                </a:lnTo>
                <a:lnTo>
                  <a:pt x="131" y="9"/>
                </a:lnTo>
                <a:lnTo>
                  <a:pt x="65" y="29"/>
                </a:lnTo>
                <a:lnTo>
                  <a:pt x="0" y="49"/>
                </a:lnTo>
                <a:lnTo>
                  <a:pt x="6" y="82"/>
                </a:lnTo>
                <a:lnTo>
                  <a:pt x="24" y="110"/>
                </a:lnTo>
                <a:lnTo>
                  <a:pt x="42" y="134"/>
                </a:lnTo>
                <a:lnTo>
                  <a:pt x="71" y="159"/>
                </a:lnTo>
                <a:lnTo>
                  <a:pt x="77" y="167"/>
                </a:lnTo>
                <a:lnTo>
                  <a:pt x="83" y="179"/>
                </a:lnTo>
                <a:lnTo>
                  <a:pt x="89" y="191"/>
                </a:lnTo>
                <a:lnTo>
                  <a:pt x="95" y="203"/>
                </a:lnTo>
                <a:lnTo>
                  <a:pt x="113" y="240"/>
                </a:lnTo>
                <a:lnTo>
                  <a:pt x="131" y="256"/>
                </a:lnTo>
                <a:lnTo>
                  <a:pt x="149" y="268"/>
                </a:lnTo>
                <a:lnTo>
                  <a:pt x="172" y="300"/>
                </a:lnTo>
                <a:lnTo>
                  <a:pt x="196" y="329"/>
                </a:lnTo>
                <a:lnTo>
                  <a:pt x="208" y="337"/>
                </a:lnTo>
                <a:lnTo>
                  <a:pt x="220" y="341"/>
                </a:lnTo>
                <a:lnTo>
                  <a:pt x="214" y="337"/>
                </a:lnTo>
                <a:lnTo>
                  <a:pt x="208" y="329"/>
                </a:lnTo>
              </a:path>
            </a:pathLst>
          </a:custGeom>
          <a:solidFill>
            <a:schemeClr val="accent1"/>
          </a:solidFill>
          <a:ln w="12700" cap="rnd" cmpd="sng">
            <a:noFill/>
            <a:prstDash val="solid"/>
            <a:round/>
            <a:headEnd type="none" w="med" len="med"/>
            <a:tailEnd type="none" w="med" len="med"/>
          </a:ln>
        </p:spPr>
        <p:txBody>
          <a:bodyPr/>
          <a:lstStyle/>
          <a:p>
            <a:endParaRPr lang="en-US"/>
          </a:p>
        </p:txBody>
      </p:sp>
      <p:sp>
        <p:nvSpPr>
          <p:cNvPr id="37892" name="Rectangle 5"/>
          <p:cNvSpPr>
            <a:spLocks noChangeArrowheads="1"/>
          </p:cNvSpPr>
          <p:nvPr/>
        </p:nvSpPr>
        <p:spPr bwMode="auto">
          <a:xfrm>
            <a:off x="4165600" y="2497138"/>
            <a:ext cx="2344738" cy="1063625"/>
          </a:xfrm>
          <a:prstGeom prst="rect">
            <a:avLst/>
          </a:prstGeom>
          <a:noFill/>
          <a:ln w="12700">
            <a:noFill/>
            <a:miter lim="800000"/>
            <a:headEnd/>
            <a:tailEnd/>
          </a:ln>
        </p:spPr>
        <p:txBody>
          <a:bodyPr wrap="none" lIns="90488" tIns="44450" rIns="90488" bIns="44450">
            <a:spAutoFit/>
          </a:bodyPr>
          <a:lstStyle/>
          <a:p>
            <a:pPr algn="ctr" eaLnBrk="0" hangingPunct="0"/>
            <a:r>
              <a:rPr lang="en-US" sz="3200" dirty="0">
                <a:solidFill>
                  <a:srgbClr val="000000"/>
                </a:solidFill>
                <a:latin typeface="Arial" charset="0"/>
              </a:rPr>
              <a:t>Offender</a:t>
            </a:r>
          </a:p>
          <a:p>
            <a:pPr algn="ctr" eaLnBrk="0" hangingPunct="0"/>
            <a:r>
              <a:rPr lang="en-US" sz="3200" dirty="0">
                <a:solidFill>
                  <a:srgbClr val="000000"/>
                </a:solidFill>
                <a:latin typeface="Arial" charset="0"/>
              </a:rPr>
              <a:t>Interests</a:t>
            </a:r>
          </a:p>
        </p:txBody>
      </p:sp>
      <p:sp>
        <p:nvSpPr>
          <p:cNvPr id="37893" name="Rectangle 6"/>
          <p:cNvSpPr>
            <a:spLocks noChangeArrowheads="1"/>
          </p:cNvSpPr>
          <p:nvPr/>
        </p:nvSpPr>
        <p:spPr bwMode="auto">
          <a:xfrm>
            <a:off x="7900988" y="2516188"/>
            <a:ext cx="2316162" cy="1063625"/>
          </a:xfrm>
          <a:prstGeom prst="rect">
            <a:avLst/>
          </a:prstGeom>
          <a:noFill/>
          <a:ln w="12700">
            <a:noFill/>
            <a:miter lim="800000"/>
            <a:headEnd/>
            <a:tailEnd/>
          </a:ln>
        </p:spPr>
        <p:txBody>
          <a:bodyPr wrap="none" lIns="90488" tIns="44450" rIns="90488" bIns="44450">
            <a:spAutoFit/>
          </a:bodyPr>
          <a:lstStyle/>
          <a:p>
            <a:pPr algn="ctr" eaLnBrk="0" hangingPunct="0"/>
            <a:r>
              <a:rPr lang="en-US" sz="3200" dirty="0">
                <a:solidFill>
                  <a:srgbClr val="000000"/>
                </a:solidFill>
                <a:latin typeface="Arial" charset="0"/>
              </a:rPr>
              <a:t>Victim</a:t>
            </a:r>
          </a:p>
          <a:p>
            <a:pPr algn="ctr" eaLnBrk="0" hangingPunct="0"/>
            <a:r>
              <a:rPr lang="en-US" sz="3200" dirty="0">
                <a:solidFill>
                  <a:srgbClr val="000000"/>
                </a:solidFill>
                <a:latin typeface="Arial" charset="0"/>
              </a:rPr>
              <a:t>Interests</a:t>
            </a:r>
          </a:p>
        </p:txBody>
      </p:sp>
      <p:sp>
        <p:nvSpPr>
          <p:cNvPr id="37894" name="Rectangle 7"/>
          <p:cNvSpPr>
            <a:spLocks noChangeArrowheads="1"/>
          </p:cNvSpPr>
          <p:nvPr/>
        </p:nvSpPr>
        <p:spPr bwMode="auto">
          <a:xfrm>
            <a:off x="5867400" y="4310063"/>
            <a:ext cx="2978150" cy="1063625"/>
          </a:xfrm>
          <a:prstGeom prst="rect">
            <a:avLst/>
          </a:prstGeom>
          <a:noFill/>
          <a:ln w="12700">
            <a:noFill/>
            <a:miter lim="800000"/>
            <a:headEnd/>
            <a:tailEnd/>
          </a:ln>
        </p:spPr>
        <p:txBody>
          <a:bodyPr wrap="none" lIns="90488" tIns="44450" rIns="90488" bIns="44450">
            <a:spAutoFit/>
          </a:bodyPr>
          <a:lstStyle/>
          <a:p>
            <a:pPr algn="ctr" eaLnBrk="0" hangingPunct="0"/>
            <a:r>
              <a:rPr lang="en-US" sz="3200">
                <a:solidFill>
                  <a:srgbClr val="000000"/>
                </a:solidFill>
                <a:latin typeface="Arial" charset="0"/>
              </a:rPr>
              <a:t>Community</a:t>
            </a:r>
          </a:p>
          <a:p>
            <a:pPr algn="ctr" eaLnBrk="0" hangingPunct="0"/>
            <a:r>
              <a:rPr lang="en-US" sz="3200">
                <a:solidFill>
                  <a:srgbClr val="000000"/>
                </a:solidFill>
                <a:latin typeface="Arial" charset="0"/>
              </a:rPr>
              <a:t>Interests</a:t>
            </a:r>
          </a:p>
        </p:txBody>
      </p:sp>
      <p:sp>
        <p:nvSpPr>
          <p:cNvPr id="37895" name="Oval 8"/>
          <p:cNvSpPr>
            <a:spLocks noChangeArrowheads="1"/>
          </p:cNvSpPr>
          <p:nvPr/>
        </p:nvSpPr>
        <p:spPr bwMode="auto">
          <a:xfrm>
            <a:off x="6694488" y="1668463"/>
            <a:ext cx="3922712" cy="2516187"/>
          </a:xfrm>
          <a:prstGeom prst="ellipse">
            <a:avLst/>
          </a:prstGeom>
          <a:noFill/>
          <a:ln w="25400">
            <a:solidFill>
              <a:srgbClr val="000000"/>
            </a:solidFill>
            <a:round/>
            <a:headEnd/>
            <a:tailEnd/>
          </a:ln>
        </p:spPr>
        <p:txBody>
          <a:bodyPr wrap="none" anchor="ctr"/>
          <a:lstStyle/>
          <a:p>
            <a:endParaRPr lang="en-US" sz="1800">
              <a:latin typeface="Arial" charset="0"/>
            </a:endParaRPr>
          </a:p>
        </p:txBody>
      </p:sp>
      <p:sp>
        <p:nvSpPr>
          <p:cNvPr id="37896" name="Oval 9"/>
          <p:cNvSpPr>
            <a:spLocks noChangeArrowheads="1"/>
          </p:cNvSpPr>
          <p:nvPr/>
        </p:nvSpPr>
        <p:spPr bwMode="auto">
          <a:xfrm>
            <a:off x="5416550" y="3233738"/>
            <a:ext cx="3759200" cy="2430462"/>
          </a:xfrm>
          <a:prstGeom prst="ellipse">
            <a:avLst/>
          </a:prstGeom>
          <a:noFill/>
          <a:ln w="25400">
            <a:solidFill>
              <a:srgbClr val="000000"/>
            </a:solidFill>
            <a:round/>
            <a:headEnd/>
            <a:tailEnd/>
          </a:ln>
        </p:spPr>
        <p:txBody>
          <a:bodyPr wrap="none" anchor="ctr"/>
          <a:lstStyle/>
          <a:p>
            <a:endParaRPr lang="en-US" sz="1800">
              <a:latin typeface="Arial" charset="0"/>
            </a:endParaRPr>
          </a:p>
        </p:txBody>
      </p:sp>
      <p:sp>
        <p:nvSpPr>
          <p:cNvPr id="37897" name="Oval 10"/>
          <p:cNvSpPr>
            <a:spLocks noChangeArrowheads="1"/>
          </p:cNvSpPr>
          <p:nvPr/>
        </p:nvSpPr>
        <p:spPr bwMode="auto">
          <a:xfrm>
            <a:off x="3752850" y="1695450"/>
            <a:ext cx="3995738" cy="2489200"/>
          </a:xfrm>
          <a:prstGeom prst="ellipse">
            <a:avLst/>
          </a:prstGeom>
          <a:noFill/>
          <a:ln w="25400">
            <a:solidFill>
              <a:srgbClr val="000000"/>
            </a:solidFill>
            <a:round/>
            <a:headEnd/>
            <a:tailEnd/>
          </a:ln>
        </p:spPr>
        <p:txBody>
          <a:bodyPr wrap="none" anchor="ctr"/>
          <a:lstStyle/>
          <a:p>
            <a:endParaRPr lang="en-US" sz="1800">
              <a:latin typeface="Arial" charset="0"/>
            </a:endParaRPr>
          </a:p>
        </p:txBody>
      </p:sp>
      <p:grpSp>
        <p:nvGrpSpPr>
          <p:cNvPr id="39947" name="Group 11"/>
          <p:cNvGrpSpPr>
            <a:grpSpLocks/>
          </p:cNvGrpSpPr>
          <p:nvPr/>
        </p:nvGrpSpPr>
        <p:grpSpPr bwMode="auto">
          <a:xfrm>
            <a:off x="1138238" y="3476625"/>
            <a:ext cx="5772150" cy="2649538"/>
            <a:chOff x="634" y="2358"/>
            <a:chExt cx="2727" cy="1669"/>
          </a:xfrm>
        </p:grpSpPr>
        <p:sp>
          <p:nvSpPr>
            <p:cNvPr id="37900" name="Freeform 12"/>
            <p:cNvSpPr>
              <a:spLocks/>
            </p:cNvSpPr>
            <p:nvPr/>
          </p:nvSpPr>
          <p:spPr bwMode="auto">
            <a:xfrm>
              <a:off x="634" y="2358"/>
              <a:ext cx="2727" cy="1669"/>
            </a:xfrm>
            <a:custGeom>
              <a:avLst/>
              <a:gdLst>
                <a:gd name="T0" fmla="*/ 1812 w 2727"/>
                <a:gd name="T1" fmla="*/ 927 h 1669"/>
                <a:gd name="T2" fmla="*/ 1920 w 2727"/>
                <a:gd name="T3" fmla="*/ 959 h 1669"/>
                <a:gd name="T4" fmla="*/ 2016 w 2727"/>
                <a:gd name="T5" fmla="*/ 992 h 1669"/>
                <a:gd name="T6" fmla="*/ 2102 w 2727"/>
                <a:gd name="T7" fmla="*/ 1030 h 1669"/>
                <a:gd name="T8" fmla="*/ 2172 w 2727"/>
                <a:gd name="T9" fmla="*/ 1069 h 1669"/>
                <a:gd name="T10" fmla="*/ 2226 w 2727"/>
                <a:gd name="T11" fmla="*/ 1114 h 1669"/>
                <a:gd name="T12" fmla="*/ 2269 w 2727"/>
                <a:gd name="T13" fmla="*/ 1159 h 1669"/>
                <a:gd name="T14" fmla="*/ 2291 w 2727"/>
                <a:gd name="T15" fmla="*/ 1211 h 1669"/>
                <a:gd name="T16" fmla="*/ 2301 w 2727"/>
                <a:gd name="T17" fmla="*/ 1256 h 1669"/>
                <a:gd name="T18" fmla="*/ 2296 w 2727"/>
                <a:gd name="T19" fmla="*/ 1301 h 1669"/>
                <a:gd name="T20" fmla="*/ 2280 w 2727"/>
                <a:gd name="T21" fmla="*/ 1339 h 1669"/>
                <a:gd name="T22" fmla="*/ 2248 w 2727"/>
                <a:gd name="T23" fmla="*/ 1378 h 1669"/>
                <a:gd name="T24" fmla="*/ 2210 w 2727"/>
                <a:gd name="T25" fmla="*/ 1417 h 1669"/>
                <a:gd name="T26" fmla="*/ 2162 w 2727"/>
                <a:gd name="T27" fmla="*/ 1449 h 1669"/>
                <a:gd name="T28" fmla="*/ 2108 w 2727"/>
                <a:gd name="T29" fmla="*/ 1488 h 1669"/>
                <a:gd name="T30" fmla="*/ 2038 w 2727"/>
                <a:gd name="T31" fmla="*/ 1520 h 1669"/>
                <a:gd name="T32" fmla="*/ 1968 w 2727"/>
                <a:gd name="T33" fmla="*/ 1546 h 1669"/>
                <a:gd name="T34" fmla="*/ 1882 w 2727"/>
                <a:gd name="T35" fmla="*/ 1571 h 1669"/>
                <a:gd name="T36" fmla="*/ 1796 w 2727"/>
                <a:gd name="T37" fmla="*/ 1597 h 1669"/>
                <a:gd name="T38" fmla="*/ 1699 w 2727"/>
                <a:gd name="T39" fmla="*/ 1616 h 1669"/>
                <a:gd name="T40" fmla="*/ 1602 w 2727"/>
                <a:gd name="T41" fmla="*/ 1636 h 1669"/>
                <a:gd name="T42" fmla="*/ 1382 w 2727"/>
                <a:gd name="T43" fmla="*/ 1662 h 1669"/>
                <a:gd name="T44" fmla="*/ 1151 w 2727"/>
                <a:gd name="T45" fmla="*/ 1668 h 1669"/>
                <a:gd name="T46" fmla="*/ 920 w 2727"/>
                <a:gd name="T47" fmla="*/ 1662 h 1669"/>
                <a:gd name="T48" fmla="*/ 705 w 2727"/>
                <a:gd name="T49" fmla="*/ 1636 h 1669"/>
                <a:gd name="T50" fmla="*/ 602 w 2727"/>
                <a:gd name="T51" fmla="*/ 1616 h 1669"/>
                <a:gd name="T52" fmla="*/ 506 w 2727"/>
                <a:gd name="T53" fmla="*/ 1597 h 1669"/>
                <a:gd name="T54" fmla="*/ 420 w 2727"/>
                <a:gd name="T55" fmla="*/ 1571 h 1669"/>
                <a:gd name="T56" fmla="*/ 339 w 2727"/>
                <a:gd name="T57" fmla="*/ 1546 h 1669"/>
                <a:gd name="T58" fmla="*/ 264 w 2727"/>
                <a:gd name="T59" fmla="*/ 1520 h 1669"/>
                <a:gd name="T60" fmla="*/ 199 w 2727"/>
                <a:gd name="T61" fmla="*/ 1488 h 1669"/>
                <a:gd name="T62" fmla="*/ 140 w 2727"/>
                <a:gd name="T63" fmla="*/ 1449 h 1669"/>
                <a:gd name="T64" fmla="*/ 92 w 2727"/>
                <a:gd name="T65" fmla="*/ 1417 h 1669"/>
                <a:gd name="T66" fmla="*/ 54 w 2727"/>
                <a:gd name="T67" fmla="*/ 1378 h 1669"/>
                <a:gd name="T68" fmla="*/ 22 w 2727"/>
                <a:gd name="T69" fmla="*/ 1339 h 1669"/>
                <a:gd name="T70" fmla="*/ 6 w 2727"/>
                <a:gd name="T71" fmla="*/ 1301 h 1669"/>
                <a:gd name="T72" fmla="*/ 0 w 2727"/>
                <a:gd name="T73" fmla="*/ 1256 h 1669"/>
                <a:gd name="T74" fmla="*/ 6 w 2727"/>
                <a:gd name="T75" fmla="*/ 1217 h 1669"/>
                <a:gd name="T76" fmla="*/ 22 w 2727"/>
                <a:gd name="T77" fmla="*/ 1172 h 1669"/>
                <a:gd name="T78" fmla="*/ 54 w 2727"/>
                <a:gd name="T79" fmla="*/ 1133 h 1669"/>
                <a:gd name="T80" fmla="*/ 92 w 2727"/>
                <a:gd name="T81" fmla="*/ 1095 h 1669"/>
                <a:gd name="T82" fmla="*/ 140 w 2727"/>
                <a:gd name="T83" fmla="*/ 1062 h 1669"/>
                <a:gd name="T84" fmla="*/ 199 w 2727"/>
                <a:gd name="T85" fmla="*/ 1030 h 1669"/>
                <a:gd name="T86" fmla="*/ 264 w 2727"/>
                <a:gd name="T87" fmla="*/ 998 h 1669"/>
                <a:gd name="T88" fmla="*/ 339 w 2727"/>
                <a:gd name="T89" fmla="*/ 966 h 1669"/>
                <a:gd name="T90" fmla="*/ 420 w 2727"/>
                <a:gd name="T91" fmla="*/ 940 h 1669"/>
                <a:gd name="T92" fmla="*/ 506 w 2727"/>
                <a:gd name="T93" fmla="*/ 921 h 1669"/>
                <a:gd name="T94" fmla="*/ 602 w 2727"/>
                <a:gd name="T95" fmla="*/ 901 h 1669"/>
                <a:gd name="T96" fmla="*/ 705 w 2727"/>
                <a:gd name="T97" fmla="*/ 882 h 1669"/>
                <a:gd name="T98" fmla="*/ 920 w 2727"/>
                <a:gd name="T99" fmla="*/ 856 h 1669"/>
                <a:gd name="T100" fmla="*/ 1151 w 2727"/>
                <a:gd name="T101" fmla="*/ 850 h 1669"/>
                <a:gd name="T102" fmla="*/ 1280 w 2727"/>
                <a:gd name="T103" fmla="*/ 850 h 1669"/>
                <a:gd name="T104" fmla="*/ 1409 w 2727"/>
                <a:gd name="T105" fmla="*/ 863 h 1669"/>
                <a:gd name="T106" fmla="*/ 2726 w 2727"/>
                <a:gd name="T107" fmla="*/ 0 h 1669"/>
                <a:gd name="T108" fmla="*/ 1812 w 2727"/>
                <a:gd name="T109" fmla="*/ 927 h 16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27"/>
                <a:gd name="T166" fmla="*/ 0 h 1669"/>
                <a:gd name="T167" fmla="*/ 2727 w 2727"/>
                <a:gd name="T168" fmla="*/ 1669 h 16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27" h="1669">
                  <a:moveTo>
                    <a:pt x="1812" y="927"/>
                  </a:moveTo>
                  <a:lnTo>
                    <a:pt x="1920" y="959"/>
                  </a:lnTo>
                  <a:lnTo>
                    <a:pt x="2016" y="992"/>
                  </a:lnTo>
                  <a:lnTo>
                    <a:pt x="2102" y="1030"/>
                  </a:lnTo>
                  <a:lnTo>
                    <a:pt x="2172" y="1069"/>
                  </a:lnTo>
                  <a:lnTo>
                    <a:pt x="2226" y="1114"/>
                  </a:lnTo>
                  <a:lnTo>
                    <a:pt x="2269" y="1159"/>
                  </a:lnTo>
                  <a:lnTo>
                    <a:pt x="2291" y="1211"/>
                  </a:lnTo>
                  <a:lnTo>
                    <a:pt x="2301" y="1256"/>
                  </a:lnTo>
                  <a:lnTo>
                    <a:pt x="2296" y="1301"/>
                  </a:lnTo>
                  <a:lnTo>
                    <a:pt x="2280" y="1339"/>
                  </a:lnTo>
                  <a:lnTo>
                    <a:pt x="2248" y="1378"/>
                  </a:lnTo>
                  <a:lnTo>
                    <a:pt x="2210" y="1417"/>
                  </a:lnTo>
                  <a:lnTo>
                    <a:pt x="2162" y="1449"/>
                  </a:lnTo>
                  <a:lnTo>
                    <a:pt x="2108" y="1488"/>
                  </a:lnTo>
                  <a:lnTo>
                    <a:pt x="2038" y="1520"/>
                  </a:lnTo>
                  <a:lnTo>
                    <a:pt x="1968" y="1546"/>
                  </a:lnTo>
                  <a:lnTo>
                    <a:pt x="1882" y="1571"/>
                  </a:lnTo>
                  <a:lnTo>
                    <a:pt x="1796" y="1597"/>
                  </a:lnTo>
                  <a:lnTo>
                    <a:pt x="1699" y="1616"/>
                  </a:lnTo>
                  <a:lnTo>
                    <a:pt x="1602" y="1636"/>
                  </a:lnTo>
                  <a:lnTo>
                    <a:pt x="1382" y="1662"/>
                  </a:lnTo>
                  <a:lnTo>
                    <a:pt x="1151" y="1668"/>
                  </a:lnTo>
                  <a:lnTo>
                    <a:pt x="920" y="1662"/>
                  </a:lnTo>
                  <a:lnTo>
                    <a:pt x="705" y="1636"/>
                  </a:lnTo>
                  <a:lnTo>
                    <a:pt x="602" y="1616"/>
                  </a:lnTo>
                  <a:lnTo>
                    <a:pt x="506" y="1597"/>
                  </a:lnTo>
                  <a:lnTo>
                    <a:pt x="420" y="1571"/>
                  </a:lnTo>
                  <a:lnTo>
                    <a:pt x="339" y="1546"/>
                  </a:lnTo>
                  <a:lnTo>
                    <a:pt x="264" y="1520"/>
                  </a:lnTo>
                  <a:lnTo>
                    <a:pt x="199" y="1488"/>
                  </a:lnTo>
                  <a:lnTo>
                    <a:pt x="140" y="1449"/>
                  </a:lnTo>
                  <a:lnTo>
                    <a:pt x="92" y="1417"/>
                  </a:lnTo>
                  <a:lnTo>
                    <a:pt x="54" y="1378"/>
                  </a:lnTo>
                  <a:lnTo>
                    <a:pt x="22" y="1339"/>
                  </a:lnTo>
                  <a:lnTo>
                    <a:pt x="6" y="1301"/>
                  </a:lnTo>
                  <a:lnTo>
                    <a:pt x="0" y="1256"/>
                  </a:lnTo>
                  <a:lnTo>
                    <a:pt x="6" y="1217"/>
                  </a:lnTo>
                  <a:lnTo>
                    <a:pt x="22" y="1172"/>
                  </a:lnTo>
                  <a:lnTo>
                    <a:pt x="54" y="1133"/>
                  </a:lnTo>
                  <a:lnTo>
                    <a:pt x="92" y="1095"/>
                  </a:lnTo>
                  <a:lnTo>
                    <a:pt x="140" y="1062"/>
                  </a:lnTo>
                  <a:lnTo>
                    <a:pt x="199" y="1030"/>
                  </a:lnTo>
                  <a:lnTo>
                    <a:pt x="264" y="998"/>
                  </a:lnTo>
                  <a:lnTo>
                    <a:pt x="339" y="966"/>
                  </a:lnTo>
                  <a:lnTo>
                    <a:pt x="420" y="940"/>
                  </a:lnTo>
                  <a:lnTo>
                    <a:pt x="506" y="921"/>
                  </a:lnTo>
                  <a:lnTo>
                    <a:pt x="602" y="901"/>
                  </a:lnTo>
                  <a:lnTo>
                    <a:pt x="705" y="882"/>
                  </a:lnTo>
                  <a:lnTo>
                    <a:pt x="920" y="856"/>
                  </a:lnTo>
                  <a:lnTo>
                    <a:pt x="1151" y="850"/>
                  </a:lnTo>
                  <a:lnTo>
                    <a:pt x="1280" y="850"/>
                  </a:lnTo>
                  <a:lnTo>
                    <a:pt x="1409" y="863"/>
                  </a:lnTo>
                  <a:lnTo>
                    <a:pt x="2726" y="0"/>
                  </a:lnTo>
                  <a:lnTo>
                    <a:pt x="1812" y="927"/>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7901" name="Rectangle 13"/>
            <p:cNvSpPr>
              <a:spLocks noChangeArrowheads="1"/>
            </p:cNvSpPr>
            <p:nvPr/>
          </p:nvSpPr>
          <p:spPr bwMode="auto">
            <a:xfrm>
              <a:off x="1016" y="3351"/>
              <a:ext cx="1540" cy="531"/>
            </a:xfrm>
            <a:prstGeom prst="rect">
              <a:avLst/>
            </a:prstGeom>
            <a:noFill/>
            <a:ln w="12700">
              <a:noFill/>
              <a:miter lim="800000"/>
              <a:headEnd/>
              <a:tailEnd/>
            </a:ln>
          </p:spPr>
          <p:txBody>
            <a:bodyPr wrap="none" anchor="ctr"/>
            <a:lstStyle/>
            <a:p>
              <a:endParaRPr lang="en-US" sz="1800">
                <a:latin typeface="Arial" charset="0"/>
              </a:endParaRPr>
            </a:p>
          </p:txBody>
        </p:sp>
      </p:grpSp>
      <p:sp>
        <p:nvSpPr>
          <p:cNvPr id="39950" name="Rectangle 14"/>
          <p:cNvSpPr>
            <a:spLocks noChangeArrowheads="1"/>
          </p:cNvSpPr>
          <p:nvPr/>
        </p:nvSpPr>
        <p:spPr bwMode="auto">
          <a:xfrm>
            <a:off x="1401763" y="5092700"/>
            <a:ext cx="4029075" cy="942975"/>
          </a:xfrm>
          <a:prstGeom prst="rect">
            <a:avLst/>
          </a:prstGeom>
          <a:noFill/>
          <a:ln w="12700">
            <a:noFill/>
            <a:miter lim="800000"/>
            <a:headEnd/>
            <a:tailEnd/>
          </a:ln>
        </p:spPr>
        <p:txBody>
          <a:bodyPr lIns="90488" tIns="44450" rIns="90488" bIns="44450">
            <a:spAutoFit/>
          </a:bodyPr>
          <a:lstStyle/>
          <a:p>
            <a:pPr algn="ctr" eaLnBrk="0" hangingPunct="0"/>
            <a:r>
              <a:rPr lang="en-US" sz="2800">
                <a:solidFill>
                  <a:srgbClr val="000000"/>
                </a:solidFill>
                <a:latin typeface="Arial" charset="0"/>
              </a:rPr>
              <a:t>Victim/Offender/</a:t>
            </a:r>
          </a:p>
          <a:p>
            <a:pPr algn="ctr" eaLnBrk="0" hangingPunct="0"/>
            <a:r>
              <a:rPr lang="en-US" sz="2800">
                <a:solidFill>
                  <a:srgbClr val="000000"/>
                </a:solidFill>
                <a:latin typeface="Arial" charset="0"/>
              </a:rPr>
              <a:t>Community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947"/>
                                        </p:tgtEl>
                                        <p:attrNameLst>
                                          <p:attrName>style.visibility</p:attrName>
                                        </p:attrNameLst>
                                      </p:cBhvr>
                                      <p:to>
                                        <p:strVal val="visible"/>
                                      </p:to>
                                    </p:set>
                                    <p:anim calcmode="lin" valueType="num">
                                      <p:cBhvr additive="base">
                                        <p:cTn id="7" dur="500" fill="hold"/>
                                        <p:tgtEl>
                                          <p:spTgt spid="39947"/>
                                        </p:tgtEl>
                                        <p:attrNameLst>
                                          <p:attrName>ppt_x</p:attrName>
                                        </p:attrNameLst>
                                      </p:cBhvr>
                                      <p:tavLst>
                                        <p:tav tm="0">
                                          <p:val>
                                            <p:strVal val="0-#ppt_w/2"/>
                                          </p:val>
                                        </p:tav>
                                        <p:tav tm="100000">
                                          <p:val>
                                            <p:strVal val="#ppt_x"/>
                                          </p:val>
                                        </p:tav>
                                      </p:tavLst>
                                    </p:anim>
                                    <p:anim calcmode="lin" valueType="num">
                                      <p:cBhvr additive="base">
                                        <p:cTn id="8" dur="500" fill="hold"/>
                                        <p:tgtEl>
                                          <p:spTgt spid="399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50"/>
                                        </p:tgtEl>
                                        <p:attrNameLst>
                                          <p:attrName>style.visibility</p:attrName>
                                        </p:attrNameLst>
                                      </p:cBhvr>
                                      <p:to>
                                        <p:strVal val="visible"/>
                                      </p:to>
                                    </p:set>
                                    <p:anim calcmode="lin" valueType="num">
                                      <p:cBhvr additive="base">
                                        <p:cTn id="13" dur="500" fill="hold"/>
                                        <p:tgtEl>
                                          <p:spTgt spid="39950"/>
                                        </p:tgtEl>
                                        <p:attrNameLst>
                                          <p:attrName>ppt_x</p:attrName>
                                        </p:attrNameLst>
                                      </p:cBhvr>
                                      <p:tavLst>
                                        <p:tav tm="0">
                                          <p:val>
                                            <p:strVal val="0-#ppt_w/2"/>
                                          </p:val>
                                        </p:tav>
                                        <p:tav tm="100000">
                                          <p:val>
                                            <p:strVal val="#ppt_x"/>
                                          </p:val>
                                        </p:tav>
                                      </p:tavLst>
                                    </p:anim>
                                    <p:anim calcmode="lin" valueType="num">
                                      <p:cBhvr additive="base">
                                        <p:cTn id="14" dur="500" fill="hold"/>
                                        <p:tgtEl>
                                          <p:spTgt spid="3995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9940"/>
                                        </p:tgtEl>
                                        <p:attrNameLst>
                                          <p:attrName>style.visibility</p:attrName>
                                        </p:attrNameLst>
                                      </p:cBhvr>
                                      <p:to>
                                        <p:strVal val="visible"/>
                                      </p:to>
                                    </p:set>
                                    <p:anim calcmode="lin" valueType="num">
                                      <p:cBhvr additive="base">
                                        <p:cTn id="18" dur="500" fill="hold"/>
                                        <p:tgtEl>
                                          <p:spTgt spid="39940"/>
                                        </p:tgtEl>
                                        <p:attrNameLst>
                                          <p:attrName>ppt_x</p:attrName>
                                        </p:attrNameLst>
                                      </p:cBhvr>
                                      <p:tavLst>
                                        <p:tav tm="0">
                                          <p:val>
                                            <p:strVal val="0-#ppt_w/2"/>
                                          </p:val>
                                        </p:tav>
                                        <p:tav tm="100000">
                                          <p:val>
                                            <p:strVal val="#ppt_x"/>
                                          </p:val>
                                        </p:tav>
                                      </p:tavLst>
                                    </p:anim>
                                    <p:anim calcmode="lin" valueType="num">
                                      <p:cBhvr additive="base">
                                        <p:cTn id="19"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5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2-C572-74DC-DAC0-D7BDE16AEADF}"/>
              </a:ext>
            </a:extLst>
          </p:cNvPr>
          <p:cNvSpPr>
            <a:spLocks noGrp="1"/>
          </p:cNvSpPr>
          <p:nvPr>
            <p:ph type="title" idx="4294967295"/>
          </p:nvPr>
        </p:nvSpPr>
        <p:spPr>
          <a:xfrm>
            <a:off x="0" y="365125"/>
            <a:ext cx="10515600" cy="1325563"/>
          </a:xfrm>
        </p:spPr>
        <p:txBody>
          <a:bodyPr>
            <a:normAutofit/>
          </a:bodyPr>
          <a:lstStyle/>
          <a:p>
            <a:pPr algn="ctr"/>
            <a:r>
              <a:rPr lang="en-US" sz="2800" dirty="0">
                <a:latin typeface="Times New Roman" panose="02020603050405020304" pitchFamily="18" charset="0"/>
                <a:cs typeface="Times New Roman" panose="02020603050405020304" pitchFamily="18" charset="0"/>
              </a:rPr>
              <a:t>RJ Practices  (cont.)</a:t>
            </a:r>
          </a:p>
        </p:txBody>
      </p:sp>
      <p:sp>
        <p:nvSpPr>
          <p:cNvPr id="3" name="Content Placeholder 2">
            <a:extLst>
              <a:ext uri="{FF2B5EF4-FFF2-40B4-BE49-F238E27FC236}">
                <a16:creationId xmlns:a16="http://schemas.microsoft.com/office/drawing/2014/main" id="{C3A5E8ED-70A1-2463-C46C-4137F0DC64E0}"/>
              </a:ext>
            </a:extLst>
          </p:cNvPr>
          <p:cNvSpPr>
            <a:spLocks noGrp="1"/>
          </p:cNvSpPr>
          <p:nvPr>
            <p:ph idx="4294967295"/>
          </p:nvPr>
        </p:nvSpPr>
        <p:spPr>
          <a:xfrm>
            <a:off x="1145754" y="1825625"/>
            <a:ext cx="9369846" cy="4351338"/>
          </a:xfrm>
        </p:spPr>
        <p:txBody>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Victim Offender Mediation Dialogue</a:t>
            </a:r>
          </a:p>
          <a:p>
            <a:pPr marL="0" indent="0">
              <a:buNone/>
            </a:pP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Victim Offender Conferences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Victim Offender Dialogue</a:t>
            </a:r>
          </a:p>
          <a:p>
            <a:endParaRPr lang="en-US" dirty="0"/>
          </a:p>
        </p:txBody>
      </p:sp>
      <p:pic>
        <p:nvPicPr>
          <p:cNvPr id="5" name="Picture 4">
            <a:extLst>
              <a:ext uri="{FF2B5EF4-FFF2-40B4-BE49-F238E27FC236}">
                <a16:creationId xmlns:a16="http://schemas.microsoft.com/office/drawing/2014/main" id="{A6532C9C-16FA-3C49-14B5-E0F3BB90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689" y="1825625"/>
            <a:ext cx="2529289" cy="3996277"/>
          </a:xfrm>
          <a:prstGeom prst="rect">
            <a:avLst/>
          </a:prstGeom>
        </p:spPr>
      </p:pic>
    </p:spTree>
    <p:extLst>
      <p:ext uri="{BB962C8B-B14F-4D97-AF65-F5344CB8AC3E}">
        <p14:creationId xmlns:p14="http://schemas.microsoft.com/office/powerpoint/2010/main" val="417451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2162-8974-4F7A-3BAA-8394E9B3F726}"/>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Guiding Principles for Crime Victims and Survivors </a:t>
            </a:r>
          </a:p>
        </p:txBody>
      </p:sp>
      <p:sp>
        <p:nvSpPr>
          <p:cNvPr id="3" name="Content Placeholder 2">
            <a:extLst>
              <a:ext uri="{FF2B5EF4-FFF2-40B4-BE49-F238E27FC236}">
                <a16:creationId xmlns:a16="http://schemas.microsoft.com/office/drawing/2014/main" id="{266AA0C3-A2B6-F0DB-5CE4-44214E8BA5B1}"/>
              </a:ext>
            </a:extLst>
          </p:cNvPr>
          <p:cNvSpPr>
            <a:spLocks noGrp="1"/>
          </p:cNvSpPr>
          <p:nvPr>
            <p:ph idx="1"/>
          </p:nvPr>
        </p:nvSpPr>
        <p:spPr/>
        <p:txBody>
          <a:bodyPr>
            <a:normAutofit fontScale="92500" lnSpcReduction="10000"/>
          </a:bodyPr>
          <a:lstStyle/>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Crime is personal</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Restorative justice must be victim-centered and trauma-informed</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The voices of victims/survivors in restorative justice are integral to its effectiveness and overall success</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Victim autonomy must be central to all restorative justice policies and practices</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If restorative justice fails to respect and reflect victim’s constitutional and statutory rights, it is not “restorative”</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Many justice-involved individuals-including youth, women of color and men- have histories of trauma and victimization that can be addressed and validated within a restorative justice framework</a:t>
            </a:r>
          </a:p>
          <a:p>
            <a:pPr marL="45720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Pavelka</a:t>
            </a:r>
            <a:r>
              <a:rPr lang="en-US" sz="2000" dirty="0">
                <a:latin typeface="Times New Roman" panose="02020603050405020304" pitchFamily="18" charset="0"/>
                <a:cs typeface="Times New Roman" panose="02020603050405020304" pitchFamily="18" charset="0"/>
              </a:rPr>
              <a:t>, S. &amp; Seymour, A. (2019) Guiding principals and restorative practices for victims and crime   survivors. </a:t>
            </a:r>
            <a:r>
              <a:rPr lang="en-US" sz="2000" i="1" dirty="0">
                <a:latin typeface="Times New Roman" panose="02020603050405020304" pitchFamily="18" charset="0"/>
                <a:cs typeface="Times New Roman" panose="02020603050405020304" pitchFamily="18" charset="0"/>
              </a:rPr>
              <a:t>Corrections Today </a:t>
            </a:r>
            <a:r>
              <a:rPr lang="en-US" sz="2000" dirty="0">
                <a:latin typeface="Times New Roman" panose="02020603050405020304" pitchFamily="18" charset="0"/>
                <a:cs typeface="Times New Roman" panose="02020603050405020304" pitchFamily="18" charset="0"/>
              </a:rPr>
              <a:t>January-February 2019.</a:t>
            </a:r>
          </a:p>
        </p:txBody>
      </p:sp>
    </p:spTree>
    <p:extLst>
      <p:ext uri="{BB962C8B-B14F-4D97-AF65-F5344CB8AC3E}">
        <p14:creationId xmlns:p14="http://schemas.microsoft.com/office/powerpoint/2010/main" val="267338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5307-3335-4B3E-8F00-051261CF9628}"/>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What is a Victim Offender Dialogue? Jon Wilson</a:t>
            </a:r>
          </a:p>
        </p:txBody>
      </p:sp>
      <p:sp>
        <p:nvSpPr>
          <p:cNvPr id="3" name="Content Placeholder 2">
            <a:extLst>
              <a:ext uri="{FF2B5EF4-FFF2-40B4-BE49-F238E27FC236}">
                <a16:creationId xmlns:a16="http://schemas.microsoft.com/office/drawing/2014/main" id="{78E9821C-65DB-F350-C07E-536BB566E4C7}"/>
              </a:ext>
            </a:extLst>
          </p:cNvPr>
          <p:cNvSpPr>
            <a:spLocks noGrp="1"/>
          </p:cNvSpPr>
          <p:nvPr>
            <p:ph idx="1"/>
          </p:nvPr>
        </p:nvSpPr>
        <p:spPr>
          <a:xfrm>
            <a:off x="838200" y="1388123"/>
            <a:ext cx="10663410" cy="5387249"/>
          </a:xfrm>
        </p:spPr>
        <p:txBody>
          <a:bodyPr>
            <a:normAutofit fontScale="92500"/>
          </a:bodyPr>
          <a:lstStyle/>
          <a:p>
            <a:pPr marL="0" indent="0">
              <a:lnSpc>
                <a:spcPct val="150000"/>
              </a:lnSpc>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“Victim Offender Dialogue (VOD) is a process in which the victim of a crime, or the surviving family members, and the offender who committed the offense meet face-to face in a safe and secure setting. For certain victims/survivors of severe violence and violation, the facilitated VOD process can provide a pathway to a sense of further healing and further justice. Though this may not be for every survivor, the experience of talking directly with the offender who committed the violence or violation can enable survivors to give full voice to some of the pain and trauma they have experienced. At the same time, when offenders are able to listen and respond to them, and to give voice to the complexity of feelings about what they have done, they can better understand the devastating effects of their behaviors, and how they came to be capable of such behaviors. With this increased understanding, some offenders will be better able to “account” to the survivor their choices and actions, and will begin to try and make new and purposeful meaning from their experience. The survivors who choose VOD come to feel that they have finally said what they needed to say to the offender. This in itself can be healing for them.”</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95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FEEC-5EAD-1081-D42E-3E15F5D9ADE9}"/>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VOD Program Purpose and Goals</a:t>
            </a:r>
          </a:p>
        </p:txBody>
      </p:sp>
      <p:sp>
        <p:nvSpPr>
          <p:cNvPr id="3" name="Content Placeholder 2">
            <a:extLst>
              <a:ext uri="{FF2B5EF4-FFF2-40B4-BE49-F238E27FC236}">
                <a16:creationId xmlns:a16="http://schemas.microsoft.com/office/drawing/2014/main" id="{66621E8E-7776-4DA5-64B3-37D5309B367A}"/>
              </a:ext>
            </a:extLst>
          </p:cNvPr>
          <p:cNvSpPr>
            <a:spLocks noGrp="1"/>
          </p:cNvSpPr>
          <p:nvPr>
            <p:ph idx="1"/>
          </p:nvPr>
        </p:nvSpPr>
        <p:spPr>
          <a:xfrm>
            <a:off x="838200" y="1476260"/>
            <a:ext cx="10515600" cy="4880473"/>
          </a:xfrm>
        </p:spPr>
        <p:txBody>
          <a:bodyPr>
            <a:normAutofit/>
          </a:bodyPr>
          <a:lstStyle/>
          <a:p>
            <a:pPr marL="0" indent="0" algn="ctr">
              <a:buNone/>
            </a:pPr>
            <a:r>
              <a:rPr lang="en-US" sz="2400" i="1" dirty="0">
                <a:latin typeface="Times New Roman" panose="02020603050405020304" pitchFamily="18" charset="0"/>
                <a:cs typeface="Times New Roman" panose="02020603050405020304" pitchFamily="18" charset="0"/>
              </a:rPr>
              <a:t>To provide victims of violent crime the opportunity to have a face-to-face meeting with their offender(s) in a secure, safe environment, in order to facilitate a healing, reconstruction/recovery process.  </a:t>
            </a:r>
          </a:p>
          <a:p>
            <a:pPr marL="0" indent="0">
              <a:buNone/>
            </a:pPr>
            <a:r>
              <a:rPr lang="en-US" sz="2400" dirty="0">
                <a:latin typeface="Times New Roman" panose="02020603050405020304" pitchFamily="18" charset="0"/>
                <a:cs typeface="Times New Roman" panose="02020603050405020304" pitchFamily="18" charset="0"/>
              </a:rPr>
              <a:t>Common goals include providing these opportunities:</a:t>
            </a:r>
          </a:p>
          <a:p>
            <a:r>
              <a:rPr lang="en-US" sz="2400" dirty="0">
                <a:latin typeface="Times New Roman" panose="02020603050405020304" pitchFamily="18" charset="0"/>
                <a:cs typeface="Times New Roman" panose="02020603050405020304" pitchFamily="18" charset="0"/>
              </a:rPr>
              <a:t>For victims to confront the trauma of their victimization;</a:t>
            </a:r>
          </a:p>
          <a:p>
            <a:r>
              <a:rPr lang="en-US" sz="2400" dirty="0">
                <a:latin typeface="Times New Roman" panose="02020603050405020304" pitchFamily="18" charset="0"/>
                <a:cs typeface="Times New Roman" panose="02020603050405020304" pitchFamily="18" charset="0"/>
              </a:rPr>
              <a:t>For victims to ask questions and receive answers and insight that only the offender can provide;</a:t>
            </a:r>
          </a:p>
          <a:p>
            <a:r>
              <a:rPr lang="en-US" sz="2400" dirty="0">
                <a:latin typeface="Times New Roman" panose="02020603050405020304" pitchFamily="18" charset="0"/>
                <a:cs typeface="Times New Roman" panose="02020603050405020304" pitchFamily="18" charset="0"/>
              </a:rPr>
              <a:t>For victims to express directly to the offender current and repressed feelings about the crime;</a:t>
            </a:r>
          </a:p>
          <a:p>
            <a:r>
              <a:rPr lang="en-US" sz="2400" dirty="0">
                <a:latin typeface="Times New Roman" panose="02020603050405020304" pitchFamily="18" charset="0"/>
                <a:cs typeface="Times New Roman" panose="02020603050405020304" pitchFamily="18" charset="0"/>
              </a:rPr>
              <a:t>For victims to experience a sense of empowerment by having a voice and direct participation in the process;</a:t>
            </a:r>
          </a:p>
        </p:txBody>
      </p:sp>
    </p:spTree>
    <p:extLst>
      <p:ext uri="{BB962C8B-B14F-4D97-AF65-F5344CB8AC3E}">
        <p14:creationId xmlns:p14="http://schemas.microsoft.com/office/powerpoint/2010/main" val="374239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FEEC-5EAD-1081-D42E-3E15F5D9ADE9}"/>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VOD Program Purpose and Goals (cont.)</a:t>
            </a:r>
          </a:p>
        </p:txBody>
      </p:sp>
      <p:sp>
        <p:nvSpPr>
          <p:cNvPr id="3" name="Content Placeholder 2">
            <a:extLst>
              <a:ext uri="{FF2B5EF4-FFF2-40B4-BE49-F238E27FC236}">
                <a16:creationId xmlns:a16="http://schemas.microsoft.com/office/drawing/2014/main" id="{66621E8E-7776-4DA5-64B3-37D5309B367A}"/>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For offenders to hear first-hand the depth of trauma experienced by the victim;</a:t>
            </a:r>
          </a:p>
          <a:p>
            <a:r>
              <a:rPr lang="en-US" sz="2400" dirty="0">
                <a:latin typeface="Times New Roman" panose="02020603050405020304" pitchFamily="18" charset="0"/>
                <a:cs typeface="Times New Roman" panose="02020603050405020304" pitchFamily="18" charset="0"/>
              </a:rPr>
              <a:t>For offenders to face the full human impact of their crime;</a:t>
            </a:r>
          </a:p>
          <a:p>
            <a:r>
              <a:rPr lang="en-US" sz="2400" dirty="0">
                <a:latin typeface="Times New Roman" panose="02020603050405020304" pitchFamily="18" charset="0"/>
                <a:cs typeface="Times New Roman" panose="02020603050405020304" pitchFamily="18" charset="0"/>
              </a:rPr>
              <a:t>For offenders to honestly answer questions about the crime for the sole purpose helping the victim;</a:t>
            </a:r>
          </a:p>
          <a:p>
            <a:r>
              <a:rPr lang="en-US" sz="2400" dirty="0">
                <a:latin typeface="Times New Roman" panose="02020603050405020304" pitchFamily="18" charset="0"/>
                <a:cs typeface="Times New Roman" panose="02020603050405020304" pitchFamily="18" charset="0"/>
              </a:rPr>
              <a:t>For the offenders to express remorse, develop empathy, and accept full responsibility for the harm cause to the victim and family.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Based on information gathered from program administrators of 18 established state programs </a:t>
            </a:r>
            <a:r>
              <a:rPr lang="en-US" sz="2000" dirty="0">
                <a:latin typeface="Times New Roman" panose="02020603050405020304" pitchFamily="18" charset="0"/>
                <a:cs typeface="Times New Roman" panose="02020603050405020304" pitchFamily="18" charset="0"/>
                <a:hlinkClick r:id="rId2"/>
              </a:rPr>
              <a:t>https://justalternatives.org/research-project-work/vod-guide-to-best-practices</a:t>
            </a:r>
            <a:r>
              <a:rPr lang="en-US" sz="2400" dirty="0">
                <a:latin typeface="Times New Roman" panose="02020603050405020304" pitchFamily="18" charset="0"/>
                <a:cs typeface="Times New Roman" panose="02020603050405020304" pitchFamily="18" charset="0"/>
                <a:hlinkClick r:id="rId2"/>
              </a:rPr>
              <a:t>/</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51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D7B4-A5C3-F347-58AA-2CCE746B5796}"/>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The Differences between VOD and Mediation/ADR</a:t>
            </a:r>
          </a:p>
        </p:txBody>
      </p:sp>
      <p:sp>
        <p:nvSpPr>
          <p:cNvPr id="3" name="Content Placeholder 2">
            <a:extLst>
              <a:ext uri="{FF2B5EF4-FFF2-40B4-BE49-F238E27FC236}">
                <a16:creationId xmlns:a16="http://schemas.microsoft.com/office/drawing/2014/main" id="{D004D04C-BB62-8053-0BBE-DF4F233DF23B}"/>
              </a:ext>
            </a:extLst>
          </p:cNvPr>
          <p:cNvSpPr>
            <a:spLocks noGrp="1"/>
          </p:cNvSpPr>
          <p:nvPr>
            <p:ph idx="1"/>
          </p:nvPr>
        </p:nvSpPr>
        <p:spPr>
          <a:xfrm>
            <a:off x="981419" y="1690688"/>
            <a:ext cx="10515600" cy="4351338"/>
          </a:xfrm>
        </p:spPr>
        <p:txBody>
          <a:bodyPr>
            <a:normAutofit/>
          </a:bodyPr>
          <a:lstStyle/>
          <a:p>
            <a:pPr marL="1371600" lvl="3" indent="0">
              <a:buNone/>
            </a:pPr>
            <a:r>
              <a:rPr lang="en-US" sz="2400" dirty="0">
                <a:latin typeface="Times New Roman" panose="02020603050405020304" pitchFamily="18" charset="0"/>
                <a:cs typeface="Times New Roman" panose="02020603050405020304" pitchFamily="18" charset="0"/>
              </a:rPr>
              <a:t>Victim Offender Dialogue			Mediation/ADR</a:t>
            </a:r>
          </a:p>
          <a:p>
            <a:pPr marL="1371600" lvl="3" indent="0">
              <a:buNone/>
            </a:pPr>
            <a:endParaRPr lang="en-US" sz="2000" dirty="0">
              <a:latin typeface="Times New Roman" panose="02020603050405020304" pitchFamily="18" charset="0"/>
              <a:cs typeface="Times New Roman" panose="02020603050405020304" pitchFamily="18" charset="0"/>
            </a:endParaRPr>
          </a:p>
          <a:p>
            <a:pPr marL="1371600" lvl="3" indent="0">
              <a:buNone/>
            </a:pPr>
            <a:r>
              <a:rPr lang="en-US" sz="2000" dirty="0">
                <a:latin typeface="Times New Roman" panose="02020603050405020304" pitchFamily="18" charset="0"/>
                <a:cs typeface="Times New Roman" panose="02020603050405020304" pitchFamily="18" charset="0"/>
              </a:rPr>
              <a:t>Victim-centered				Neutral or impartial</a:t>
            </a:r>
          </a:p>
          <a:p>
            <a:pPr marL="1371600" lvl="3" indent="0">
              <a:buNone/>
            </a:pPr>
            <a:r>
              <a:rPr lang="en-US" sz="2000" dirty="0">
                <a:latin typeface="Times New Roman" panose="02020603050405020304" pitchFamily="18" charset="0"/>
                <a:cs typeface="Times New Roman" panose="02020603050405020304" pitchFamily="18" charset="0"/>
              </a:rPr>
              <a:t>Trauma informed				Not usually</a:t>
            </a:r>
          </a:p>
          <a:p>
            <a:pPr marL="1371600" lvl="3" indent="0">
              <a:buNone/>
            </a:pPr>
            <a:r>
              <a:rPr lang="en-US" sz="2000" dirty="0">
                <a:latin typeface="Times New Roman" panose="02020603050405020304" pitchFamily="18" charset="0"/>
                <a:cs typeface="Times New Roman" panose="02020603050405020304" pitchFamily="18" charset="0"/>
              </a:rPr>
              <a:t>Victim/survivor speaks first			Parties decide</a:t>
            </a:r>
          </a:p>
          <a:p>
            <a:pPr marL="1371600" lvl="3" indent="0">
              <a:buNone/>
            </a:pPr>
            <a:r>
              <a:rPr lang="en-US" sz="2000" dirty="0">
                <a:latin typeface="Times New Roman" panose="02020603050405020304" pitchFamily="18" charset="0"/>
                <a:cs typeface="Times New Roman" panose="02020603050405020304" pitchFamily="18" charset="0"/>
              </a:rPr>
              <a:t>Wrong-doing is named			Often harm is not considered</a:t>
            </a:r>
          </a:p>
          <a:p>
            <a:pPr marL="1371600" lvl="3" indent="0">
              <a:buNone/>
            </a:pPr>
            <a:r>
              <a:rPr lang="en-US" sz="2000" dirty="0">
                <a:latin typeface="Times New Roman" panose="02020603050405020304" pitchFamily="18" charset="0"/>
                <a:cs typeface="Times New Roman" panose="02020603050405020304" pitchFamily="18" charset="0"/>
              </a:rPr>
              <a:t>Moral imbalance explicitly named		Parties morally balanced	</a:t>
            </a:r>
          </a:p>
          <a:p>
            <a:pPr marL="1371600" lvl="3" indent="0">
              <a:buNone/>
            </a:pPr>
            <a:r>
              <a:rPr lang="en-US" sz="2000" dirty="0">
                <a:latin typeface="Times New Roman" panose="02020603050405020304" pitchFamily="18" charset="0"/>
                <a:cs typeface="Times New Roman" panose="02020603050405020304" pitchFamily="18" charset="0"/>
              </a:rPr>
              <a:t>Facilitator					Mediator</a:t>
            </a:r>
          </a:p>
          <a:p>
            <a:pPr marL="1371600" lvl="3" indent="0">
              <a:buNone/>
            </a:pPr>
            <a:r>
              <a:rPr lang="en-US" sz="2000" dirty="0">
                <a:latin typeface="Times New Roman" panose="02020603050405020304" pitchFamily="18" charset="0"/>
                <a:cs typeface="Times New Roman" panose="02020603050405020304" pitchFamily="18" charset="0"/>
              </a:rPr>
              <a:t>Seeks repair					Seeks agreement</a:t>
            </a:r>
          </a:p>
          <a:p>
            <a:pPr marL="1371600" lvl="3" indent="0">
              <a:buNone/>
            </a:pPr>
            <a:r>
              <a:rPr lang="en-US" sz="2000" dirty="0">
                <a:latin typeface="Times New Roman" panose="02020603050405020304" pitchFamily="18" charset="0"/>
                <a:cs typeface="Times New Roman" panose="02020603050405020304" pitchFamily="18" charset="0"/>
              </a:rPr>
              <a:t>Extensive preparation &amp; follow-up		Little or no separate preparation</a:t>
            </a:r>
          </a:p>
          <a:p>
            <a:pPr marL="1371600" lvl="3" indent="0">
              <a:buNone/>
            </a:pPr>
            <a:r>
              <a:rPr lang="en-US" sz="2000" dirty="0">
                <a:latin typeface="Times New Roman" panose="02020603050405020304" pitchFamily="18" charset="0"/>
                <a:cs typeface="Times New Roman" panose="02020603050405020304" pitchFamily="18" charset="0"/>
              </a:rPr>
              <a:t>Relationship focused				Outcome-focused</a:t>
            </a:r>
          </a:p>
          <a:p>
            <a:pPr marL="1371600" lvl="3" indent="0">
              <a:buNone/>
            </a:pPr>
            <a:r>
              <a:rPr lang="en-US" sz="2000" dirty="0">
                <a:latin typeface="Times New Roman" panose="02020603050405020304" pitchFamily="18" charset="0"/>
                <a:cs typeface="Times New Roman" panose="02020603050405020304" pitchFamily="18" charset="0"/>
              </a:rPr>
              <a:t>Victim empowerment				Participant fairness</a:t>
            </a:r>
          </a:p>
          <a:p>
            <a:pPr marL="1371600" lvl="3"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15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A4D0-79C1-D8A0-602E-3FBB224AEAA5}"/>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The Victim Offender Dialogue Process</a:t>
            </a:r>
          </a:p>
        </p:txBody>
      </p:sp>
      <p:sp>
        <p:nvSpPr>
          <p:cNvPr id="3" name="Content Placeholder 2">
            <a:extLst>
              <a:ext uri="{FF2B5EF4-FFF2-40B4-BE49-F238E27FC236}">
                <a16:creationId xmlns:a16="http://schemas.microsoft.com/office/drawing/2014/main" id="{ED2ADF12-BA63-F637-D9D8-5656230EE75A}"/>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Referral (victim/survivor initiated in serious cases)</a:t>
            </a:r>
          </a:p>
          <a:p>
            <a:r>
              <a:rPr lang="en-US" sz="2400" dirty="0">
                <a:latin typeface="Times New Roman" panose="02020603050405020304" pitchFamily="18" charset="0"/>
                <a:cs typeface="Times New Roman" panose="02020603050405020304" pitchFamily="18" charset="0"/>
              </a:rPr>
              <a:t>Logging, screening and case management</a:t>
            </a:r>
          </a:p>
          <a:p>
            <a:r>
              <a:rPr lang="en-US" sz="2400" dirty="0">
                <a:latin typeface="Times New Roman" panose="02020603050405020304" pitchFamily="18" charset="0"/>
                <a:cs typeface="Times New Roman" panose="02020603050405020304" pitchFamily="18" charset="0"/>
              </a:rPr>
              <a:t>Preparation and initial meetings</a:t>
            </a:r>
          </a:p>
          <a:p>
            <a:pPr lvl="1"/>
            <a:r>
              <a:rPr lang="en-US" sz="2000" dirty="0">
                <a:latin typeface="Times New Roman" panose="02020603050405020304" pitchFamily="18" charset="0"/>
                <a:cs typeface="Times New Roman" panose="02020603050405020304" pitchFamily="18" charset="0"/>
              </a:rPr>
              <a:t>First contact with offender (eligibility) and admission of guilt</a:t>
            </a:r>
          </a:p>
          <a:p>
            <a:pPr lvl="1"/>
            <a:r>
              <a:rPr lang="en-US" sz="2000" dirty="0">
                <a:latin typeface="Times New Roman" panose="02020603050405020304" pitchFamily="18" charset="0"/>
                <a:cs typeface="Times New Roman" panose="02020603050405020304" pitchFamily="18" charset="0"/>
              </a:rPr>
              <a:t>Mental health screening</a:t>
            </a:r>
          </a:p>
          <a:p>
            <a:pPr lvl="1"/>
            <a:r>
              <a:rPr lang="en-US" sz="2000" dirty="0">
                <a:latin typeface="Times New Roman" panose="02020603050405020304" pitchFamily="18" charset="0"/>
                <a:cs typeface="Times New Roman" panose="02020603050405020304" pitchFamily="18" charset="0"/>
              </a:rPr>
              <a:t>Preparation meetings timeline</a:t>
            </a:r>
          </a:p>
          <a:p>
            <a:r>
              <a:rPr lang="en-US" sz="2400" dirty="0">
                <a:latin typeface="Times New Roman" panose="02020603050405020304" pitchFamily="18" charset="0"/>
                <a:cs typeface="Times New Roman" panose="02020603050405020304" pitchFamily="18" charset="0"/>
              </a:rPr>
              <a:t>The VOD meeting</a:t>
            </a:r>
          </a:p>
          <a:p>
            <a:r>
              <a:rPr lang="en-US" sz="2400" dirty="0">
                <a:latin typeface="Times New Roman" panose="02020603050405020304" pitchFamily="18" charset="0"/>
                <a:cs typeface="Times New Roman" panose="02020603050405020304" pitchFamily="18" charset="0"/>
              </a:rPr>
              <a:t>Reporting and debriefing</a:t>
            </a:r>
          </a:p>
          <a:p>
            <a:r>
              <a:rPr lang="en-US" sz="2400" dirty="0">
                <a:latin typeface="Times New Roman" panose="02020603050405020304" pitchFamily="18" charset="0"/>
                <a:cs typeface="Times New Roman" panose="02020603050405020304" pitchFamily="18" charset="0"/>
              </a:rPr>
              <a:t>Follow-up</a:t>
            </a:r>
          </a:p>
          <a:p>
            <a:endParaRPr lang="en-US" dirty="0"/>
          </a:p>
        </p:txBody>
      </p:sp>
    </p:spTree>
    <p:extLst>
      <p:ext uri="{BB962C8B-B14F-4D97-AF65-F5344CB8AC3E}">
        <p14:creationId xmlns:p14="http://schemas.microsoft.com/office/powerpoint/2010/main" val="71138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7760-4B4F-286B-41EF-940CFCA7E5FF}"/>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The VOD Dialogue</a:t>
            </a:r>
          </a:p>
        </p:txBody>
      </p:sp>
      <p:sp>
        <p:nvSpPr>
          <p:cNvPr id="3" name="Content Placeholder 2">
            <a:extLst>
              <a:ext uri="{FF2B5EF4-FFF2-40B4-BE49-F238E27FC236}">
                <a16:creationId xmlns:a16="http://schemas.microsoft.com/office/drawing/2014/main" id="{21A0C367-5CE3-1C30-138D-58DF4D11A151}"/>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Dialogue set-up</a:t>
            </a:r>
          </a:p>
          <a:p>
            <a:pPr lvl="1"/>
            <a:r>
              <a:rPr lang="en-US" sz="2000" dirty="0">
                <a:latin typeface="Times New Roman" panose="02020603050405020304" pitchFamily="18" charset="0"/>
                <a:cs typeface="Times New Roman" panose="02020603050405020304" pitchFamily="18" charset="0"/>
              </a:rPr>
              <a:t>Time frame of one day</a:t>
            </a:r>
          </a:p>
          <a:p>
            <a:pPr lvl="1"/>
            <a:r>
              <a:rPr lang="en-US" sz="2000" dirty="0">
                <a:latin typeface="Times New Roman" panose="02020603050405020304" pitchFamily="18" charset="0"/>
                <a:cs typeface="Times New Roman" panose="02020603050405020304" pitchFamily="18" charset="0"/>
              </a:rPr>
              <a:t>Safe, secure location</a:t>
            </a:r>
          </a:p>
          <a:p>
            <a:pPr lvl="1"/>
            <a:r>
              <a:rPr lang="en-US" sz="2000" dirty="0">
                <a:latin typeface="Times New Roman" panose="02020603050405020304" pitchFamily="18" charset="0"/>
                <a:cs typeface="Times New Roman" panose="02020603050405020304" pitchFamily="18" charset="0"/>
              </a:rPr>
              <a:t>Presence of support people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Dialogue</a:t>
            </a:r>
          </a:p>
          <a:p>
            <a:pPr lvl="1"/>
            <a:r>
              <a:rPr lang="en-US" sz="2000" dirty="0">
                <a:latin typeface="Times New Roman" panose="02020603050405020304" pitchFamily="18" charset="0"/>
                <a:cs typeface="Times New Roman" panose="02020603050405020304" pitchFamily="18" charset="0"/>
              </a:rPr>
              <a:t>Opening statement, purpose, ground rules</a:t>
            </a:r>
          </a:p>
          <a:p>
            <a:pPr lvl="1"/>
            <a:r>
              <a:rPr lang="en-US" sz="2000" dirty="0">
                <a:latin typeface="Times New Roman" panose="02020603050405020304" pitchFamily="18" charset="0"/>
                <a:cs typeface="Times New Roman" panose="02020603050405020304" pitchFamily="18" charset="0"/>
              </a:rPr>
              <a:t>Victim given the choice to speak first</a:t>
            </a:r>
          </a:p>
          <a:p>
            <a:pPr lvl="1"/>
            <a:r>
              <a:rPr lang="en-US" sz="2000" dirty="0">
                <a:latin typeface="Times New Roman" panose="02020603050405020304" pitchFamily="18" charset="0"/>
                <a:cs typeface="Times New Roman" panose="02020603050405020304" pitchFamily="18" charset="0"/>
              </a:rPr>
              <a:t>Storytelling: What happened? How did it affect you?</a:t>
            </a:r>
          </a:p>
          <a:p>
            <a:pPr lvl="1"/>
            <a:r>
              <a:rPr lang="en-US" sz="2000" dirty="0">
                <a:latin typeface="Times New Roman" panose="02020603050405020304" pitchFamily="18" charset="0"/>
                <a:cs typeface="Times New Roman" panose="02020603050405020304" pitchFamily="18" charset="0"/>
              </a:rPr>
              <a:t>Offender to demonstrate accountability</a:t>
            </a:r>
          </a:p>
          <a:p>
            <a:pPr lvl="1"/>
            <a:r>
              <a:rPr lang="en-US" sz="2000" dirty="0">
                <a:latin typeface="Times New Roman" panose="02020603050405020304" pitchFamily="18" charset="0"/>
                <a:cs typeface="Times New Roman" panose="02020603050405020304" pitchFamily="18" charset="0"/>
              </a:rPr>
              <a:t>Exploring how to repair harm</a:t>
            </a:r>
          </a:p>
          <a:p>
            <a:pPr lvl="1"/>
            <a:r>
              <a:rPr lang="en-US" sz="2000" dirty="0">
                <a:latin typeface="Times New Roman" panose="02020603050405020304" pitchFamily="18" charset="0"/>
                <a:cs typeface="Times New Roman" panose="02020603050405020304" pitchFamily="18" charset="0"/>
              </a:rPr>
              <a:t>Agreement</a:t>
            </a:r>
          </a:p>
          <a:p>
            <a:pPr lvl="1"/>
            <a:r>
              <a:rPr lang="en-US" sz="2000" dirty="0">
                <a:latin typeface="Times New Roman" panose="02020603050405020304" pitchFamily="18" charset="0"/>
                <a:cs typeface="Times New Roman" panose="02020603050405020304" pitchFamily="18" charset="0"/>
              </a:rPr>
              <a:t>Closing the dialogue &amp; evaluations</a:t>
            </a:r>
          </a:p>
          <a:p>
            <a:endParaRPr lang="en-US" sz="24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59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9613-8643-3A67-659D-C1C125E9AD4C}"/>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Debrief of VOD Role Play</a:t>
            </a:r>
          </a:p>
        </p:txBody>
      </p:sp>
      <p:sp>
        <p:nvSpPr>
          <p:cNvPr id="3" name="Content Placeholder 2">
            <a:extLst>
              <a:ext uri="{FF2B5EF4-FFF2-40B4-BE49-F238E27FC236}">
                <a16:creationId xmlns:a16="http://schemas.microsoft.com/office/drawing/2014/main" id="{BAE47121-D210-EAEA-9B6B-1539B657493A}"/>
              </a:ext>
            </a:extLst>
          </p:cNvPr>
          <p:cNvSpPr>
            <a:spLocks noGrp="1"/>
          </p:cNvSpPr>
          <p:nvPr>
            <p:ph idx="1"/>
          </p:nvPr>
        </p:nvSpPr>
        <p:spPr/>
        <p:txBody>
          <a:bodyPr>
            <a:normAutofit fontScale="92500" lnSpcReduction="20000"/>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How are you doing/feeling?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How was the dialogue different than what you expected?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Wes there anything else you wish had occurred?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What would you say was the most difficult part of the dialogue?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When you listened to the (offender) (victim), how did it affect you?</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Was there anything you felt unprepared for?</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Are there any remaining issues or needs that you would like to see addressed?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What good can come out of this, if any?</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What is your plan for self-care this afternoon, tonight, tomorrow?</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When can I be in touch with you in the next few days to check in?</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1900" dirty="0">
                <a:latin typeface="Times New Roman" panose="02020603050405020304" pitchFamily="18" charset="0"/>
                <a:cs typeface="Times New Roman" panose="02020603050405020304" pitchFamily="18" charset="0"/>
              </a:rPr>
              <a:t>From Minnesota DOC Restorative Justice Unit</a:t>
            </a: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59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2-C572-74DC-DAC0-D7BDE16AEADF}"/>
              </a:ext>
            </a:extLst>
          </p:cNvPr>
          <p:cNvSpPr>
            <a:spLocks noGrp="1"/>
          </p:cNvSpPr>
          <p:nvPr>
            <p:ph type="title" idx="4294967295"/>
          </p:nvPr>
        </p:nvSpPr>
        <p:spPr>
          <a:xfrm>
            <a:off x="0" y="365125"/>
            <a:ext cx="10515600" cy="1325563"/>
          </a:xfrm>
        </p:spPr>
        <p:txBody>
          <a:bodyPr>
            <a:normAutofit/>
          </a:bodyPr>
          <a:lstStyle/>
          <a:p>
            <a:pPr algn="ctr"/>
            <a:r>
              <a:rPr lang="en-US" sz="2800" dirty="0">
                <a:latin typeface="Times New Roman" panose="02020603050405020304" pitchFamily="18" charset="0"/>
                <a:cs typeface="Times New Roman" panose="02020603050405020304" pitchFamily="18" charset="0"/>
              </a:rPr>
              <a:t>What is Restorative Justice?</a:t>
            </a:r>
          </a:p>
        </p:txBody>
      </p:sp>
      <p:sp>
        <p:nvSpPr>
          <p:cNvPr id="3" name="Content Placeholder 2">
            <a:extLst>
              <a:ext uri="{FF2B5EF4-FFF2-40B4-BE49-F238E27FC236}">
                <a16:creationId xmlns:a16="http://schemas.microsoft.com/office/drawing/2014/main" id="{C3A5E8ED-70A1-2463-C46C-4137F0DC64E0}"/>
              </a:ext>
            </a:extLst>
          </p:cNvPr>
          <p:cNvSpPr>
            <a:spLocks noGrp="1"/>
          </p:cNvSpPr>
          <p:nvPr>
            <p:ph idx="4294967295"/>
          </p:nvPr>
        </p:nvSpPr>
        <p:spPr>
          <a:xfrm>
            <a:off x="0" y="1825625"/>
            <a:ext cx="10515600" cy="4351338"/>
          </a:xfrm>
        </p:spPr>
        <p:txBody>
          <a:bodyPr/>
          <a:lstStyle/>
          <a:p>
            <a:pPr marL="0" indent="0" algn="ctr">
              <a:buNone/>
            </a:pPr>
            <a:r>
              <a:rPr lang="en-US" sz="2400" dirty="0">
                <a:latin typeface="Times New Roman" panose="02020603050405020304" pitchFamily="18" charset="0"/>
                <a:cs typeface="Times New Roman" panose="02020603050405020304" pitchFamily="18" charset="0"/>
              </a:rPr>
              <a:t>“RJ is a philosophy and theory of justice that</a:t>
            </a:r>
          </a:p>
          <a:p>
            <a:pPr marL="0" indent="0" algn="ctr">
              <a:buNone/>
            </a:pPr>
            <a:r>
              <a:rPr lang="en-US" sz="2400" dirty="0">
                <a:latin typeface="Times New Roman" panose="02020603050405020304" pitchFamily="18" charset="0"/>
                <a:cs typeface="Times New Roman" panose="02020603050405020304" pitchFamily="18" charset="0"/>
              </a:rPr>
              <a:t>emphasizes bringing everyone affected by </a:t>
            </a:r>
          </a:p>
          <a:p>
            <a:pPr marL="0" indent="0" algn="ctr">
              <a:buNone/>
            </a:pPr>
            <a:r>
              <a:rPr lang="en-US" sz="2400" dirty="0">
                <a:latin typeface="Times New Roman" panose="02020603050405020304" pitchFamily="18" charset="0"/>
                <a:cs typeface="Times New Roman" panose="02020603050405020304" pitchFamily="18" charset="0"/>
              </a:rPr>
              <a:t>wrongdoing to address needs and </a:t>
            </a:r>
          </a:p>
          <a:p>
            <a:pPr marL="0" indent="0" algn="ctr">
              <a:buNone/>
            </a:pPr>
            <a:r>
              <a:rPr lang="en-US" sz="2400" dirty="0">
                <a:latin typeface="Times New Roman" panose="02020603050405020304" pitchFamily="18" charset="0"/>
                <a:cs typeface="Times New Roman" panose="02020603050405020304" pitchFamily="18" charset="0"/>
              </a:rPr>
              <a:t>responsibilities and to heal the harm </a:t>
            </a:r>
          </a:p>
          <a:p>
            <a:pPr marL="0" indent="0" algn="ctr">
              <a:buNone/>
            </a:pPr>
            <a:r>
              <a:rPr lang="en-US" sz="2400" dirty="0">
                <a:latin typeface="Times New Roman" panose="02020603050405020304" pitchFamily="18" charset="0"/>
                <a:cs typeface="Times New Roman" panose="02020603050405020304" pitchFamily="18" charset="0"/>
              </a:rPr>
              <a:t>to relationships as much as possible.”</a:t>
            </a:r>
          </a:p>
          <a:p>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Restorative Justice Implementation Guide </a:t>
            </a:r>
            <a:r>
              <a:rPr lang="en-US" sz="2400" dirty="0">
                <a:latin typeface="Times New Roman" panose="02020603050405020304" pitchFamily="18" charset="0"/>
                <a:cs typeface="Times New Roman" panose="02020603050405020304" pitchFamily="18" charset="0"/>
              </a:rPr>
              <a:t>OUSD 2016</a:t>
            </a:r>
          </a:p>
          <a:p>
            <a:endParaRPr lang="en-US" dirty="0"/>
          </a:p>
        </p:txBody>
      </p:sp>
    </p:spTree>
    <p:extLst>
      <p:ext uri="{BB962C8B-B14F-4D97-AF65-F5344CB8AC3E}">
        <p14:creationId xmlns:p14="http://schemas.microsoft.com/office/powerpoint/2010/main" val="222247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CCE-2851-F797-31B3-08DDD19F54B6}"/>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Restorative Justice Reading List</a:t>
            </a:r>
          </a:p>
        </p:txBody>
      </p:sp>
      <p:sp>
        <p:nvSpPr>
          <p:cNvPr id="3" name="Content Placeholder 2">
            <a:extLst>
              <a:ext uri="{FF2B5EF4-FFF2-40B4-BE49-F238E27FC236}">
                <a16:creationId xmlns:a16="http://schemas.microsoft.com/office/drawing/2014/main" id="{49F4B07C-DA5B-DAE3-961D-088442D65709}"/>
              </a:ext>
            </a:extLst>
          </p:cNvPr>
          <p:cNvSpPr>
            <a:spLocks noGrp="1"/>
          </p:cNvSpPr>
          <p:nvPr>
            <p:ph idx="1"/>
          </p:nvPr>
        </p:nvSpPr>
        <p:spPr>
          <a:xfrm>
            <a:off x="838200" y="1509311"/>
            <a:ext cx="10515600" cy="4667652"/>
          </a:xfrm>
        </p:spPr>
        <p:txBody>
          <a:bodyPr>
            <a:normAutofit fontScale="70000" lnSpcReduction="20000"/>
          </a:bodyPr>
          <a:lstStyle/>
          <a:p>
            <a:pPr marL="38735" marR="43180" indent="0">
              <a:lnSpc>
                <a:spcPct val="114000"/>
              </a:lnSpc>
              <a:spcBef>
                <a:spcPts val="1025"/>
              </a:spcBef>
              <a:buNone/>
            </a:pPr>
            <a:r>
              <a:rPr lang="en-US" sz="2900" spc="-10" dirty="0">
                <a:latin typeface="Times New Roman" panose="02020603050405020304" pitchFamily="18" charset="0"/>
                <a:ea typeface="Calibri" panose="020F0502020204030204" pitchFamily="34" charset="0"/>
                <a:cs typeface="Times New Roman" panose="02020603050405020304" pitchFamily="18" charset="0"/>
              </a:rPr>
              <a:t>Boyes-Watson,</a:t>
            </a:r>
            <a:r>
              <a:rPr lang="en-US" sz="2900" dirty="0">
                <a:latin typeface="Times New Roman" panose="02020603050405020304" pitchFamily="18" charset="0"/>
                <a:ea typeface="Calibri" panose="020F0502020204030204" pitchFamily="34" charset="0"/>
                <a:cs typeface="Times New Roman" panose="02020603050405020304" pitchFamily="18" charset="0"/>
              </a:rPr>
              <a:t> C. and </a:t>
            </a:r>
            <a:r>
              <a:rPr lang="en-US" sz="2900" spc="-5" dirty="0">
                <a:latin typeface="Times New Roman" panose="02020603050405020304" pitchFamily="18" charset="0"/>
                <a:ea typeface="Calibri" panose="020F0502020204030204" pitchFamily="34" charset="0"/>
                <a:cs typeface="Times New Roman" panose="02020603050405020304" pitchFamily="18" charset="0"/>
              </a:rPr>
              <a:t>Pranis,</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latin typeface="Times New Roman" panose="02020603050405020304" pitchFamily="18" charset="0"/>
                <a:ea typeface="Calibri" panose="020F0502020204030204" pitchFamily="34" charset="0"/>
                <a:cs typeface="Times New Roman" panose="02020603050405020304" pitchFamily="18" charset="0"/>
              </a:rPr>
              <a:t>K.</a:t>
            </a:r>
            <a:r>
              <a:rPr lang="en-US" sz="2900" dirty="0">
                <a:latin typeface="Times New Roman" panose="02020603050405020304" pitchFamily="18" charset="0"/>
                <a:ea typeface="Calibri" panose="020F0502020204030204" pitchFamily="34" charset="0"/>
                <a:cs typeface="Times New Roman" panose="02020603050405020304" pitchFamily="18" charset="0"/>
              </a:rPr>
              <a:t> (2010)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Heart</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i="1" dirty="0">
                <a:latin typeface="Times New Roman" panose="02020603050405020304" pitchFamily="18" charset="0"/>
                <a:ea typeface="Calibri" panose="020F0502020204030204" pitchFamily="34" charset="0"/>
                <a:cs typeface="Times New Roman" panose="02020603050405020304" pitchFamily="18" charset="0"/>
              </a:rPr>
              <a:t>of</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Hope</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10" dirty="0">
                <a:latin typeface="Times New Roman" panose="02020603050405020304" pitchFamily="18" charset="0"/>
                <a:ea typeface="Calibri" panose="020F0502020204030204" pitchFamily="34" charset="0"/>
                <a:cs typeface="Times New Roman" panose="02020603050405020304" pitchFamily="18" charset="0"/>
              </a:rPr>
              <a:t>Resource</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i="1" dirty="0">
                <a:latin typeface="Times New Roman" panose="02020603050405020304" pitchFamily="18" charset="0"/>
                <a:ea typeface="Calibri" panose="020F0502020204030204" pitchFamily="34" charset="0"/>
                <a:cs typeface="Times New Roman" panose="02020603050405020304" pitchFamily="18" charset="0"/>
              </a:rPr>
              <a:t>Guide: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Using</a:t>
            </a:r>
            <a:r>
              <a:rPr lang="en-US" sz="2900" i="1"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Peacemaking</a:t>
            </a:r>
            <a:r>
              <a:rPr lang="en-US" sz="2900" i="1" spc="285"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Circles</a:t>
            </a:r>
            <a:r>
              <a:rPr lang="en-US" sz="2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2900" i="1" dirty="0">
                <a:latin typeface="Times New Roman" panose="02020603050405020304" pitchFamily="18" charset="0"/>
                <a:ea typeface="Calibri" panose="020F0502020204030204" pitchFamily="34" charset="0"/>
                <a:cs typeface="Times New Roman" panose="02020603050405020304" pitchFamily="18" charset="0"/>
              </a:rPr>
              <a:t>to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Develop</a:t>
            </a:r>
            <a:r>
              <a:rPr lang="en-US" sz="2900"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900" i="1" dirty="0">
                <a:latin typeface="Times New Roman" panose="02020603050405020304" pitchFamily="18" charset="0"/>
                <a:ea typeface="Calibri" panose="020F0502020204030204" pitchFamily="34" charset="0"/>
                <a:cs typeface="Times New Roman" panose="02020603050405020304" pitchFamily="18" charset="0"/>
              </a:rPr>
              <a:t>Emotional</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15" dirty="0">
                <a:latin typeface="Times New Roman" panose="02020603050405020304" pitchFamily="18" charset="0"/>
                <a:ea typeface="Calibri" panose="020F0502020204030204" pitchFamily="34" charset="0"/>
                <a:cs typeface="Times New Roman" panose="02020603050405020304" pitchFamily="18" charset="0"/>
              </a:rPr>
              <a:t>Literacy,</a:t>
            </a:r>
            <a:r>
              <a:rPr lang="en-US" sz="2900" i="1"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10" dirty="0">
                <a:latin typeface="Times New Roman" panose="02020603050405020304" pitchFamily="18" charset="0"/>
                <a:ea typeface="Calibri" panose="020F0502020204030204" pitchFamily="34" charset="0"/>
                <a:cs typeface="Times New Roman" panose="02020603050405020304" pitchFamily="18" charset="0"/>
              </a:rPr>
              <a:t>Promote</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i="1" dirty="0">
                <a:latin typeface="Times New Roman" panose="02020603050405020304" pitchFamily="18" charset="0"/>
                <a:ea typeface="Calibri" panose="020F0502020204030204" pitchFamily="34" charset="0"/>
                <a:cs typeface="Times New Roman" panose="02020603050405020304" pitchFamily="18" charset="0"/>
              </a:rPr>
              <a:t>Healing, and Building</a:t>
            </a:r>
            <a:r>
              <a:rPr lang="en-US" sz="2900"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latin typeface="Times New Roman" panose="02020603050405020304" pitchFamily="18" charset="0"/>
                <a:ea typeface="Calibri" panose="020F0502020204030204" pitchFamily="34" charset="0"/>
                <a:cs typeface="Times New Roman" panose="02020603050405020304" pitchFamily="18" charset="0"/>
              </a:rPr>
              <a:t>Relationships</a:t>
            </a:r>
            <a:r>
              <a:rPr lang="en-US" sz="2900" spc="-5" dirty="0">
                <a:latin typeface="Times New Roman" panose="02020603050405020304" pitchFamily="18" charset="0"/>
                <a:ea typeface="Calibri" panose="020F0502020204030204" pitchFamily="34" charset="0"/>
                <a:cs typeface="Times New Roman" panose="02020603050405020304" pitchFamily="18" charset="0"/>
              </a:rPr>
              <a: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latin typeface="Times New Roman" panose="02020603050405020304" pitchFamily="18" charset="0"/>
                <a:ea typeface="Calibri" panose="020F0502020204030204" pitchFamily="34" charset="0"/>
                <a:cs typeface="Times New Roman" panose="02020603050405020304" pitchFamily="18" charset="0"/>
              </a:rPr>
              <a:t>St</a:t>
            </a:r>
            <a:r>
              <a:rPr lang="en-US" sz="2900"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a:latin typeface="Times New Roman" panose="02020603050405020304" pitchFamily="18" charset="0"/>
                <a:ea typeface="Calibri" panose="020F0502020204030204" pitchFamily="34" charset="0"/>
                <a:cs typeface="Times New Roman" panose="02020603050405020304" pitchFamily="18" charset="0"/>
              </a:rPr>
              <a:t>Paul:</a:t>
            </a:r>
            <a:r>
              <a:rPr lang="en-US" sz="2900" spc="245"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a:latin typeface="Times New Roman" panose="02020603050405020304" pitchFamily="18" charset="0"/>
                <a:ea typeface="Calibri" panose="020F0502020204030204" pitchFamily="34" charset="0"/>
                <a:cs typeface="Times New Roman" panose="02020603050405020304" pitchFamily="18" charset="0"/>
              </a:rPr>
              <a:t>Living </a:t>
            </a:r>
            <a:r>
              <a:rPr lang="en-US" sz="2900" spc="-5" dirty="0">
                <a:latin typeface="Times New Roman" panose="02020603050405020304" pitchFamily="18" charset="0"/>
                <a:ea typeface="Calibri" panose="020F0502020204030204" pitchFamily="34" charset="0"/>
                <a:cs typeface="Times New Roman" panose="02020603050405020304" pitchFamily="18" charset="0"/>
              </a:rPr>
              <a:t>Justice</a:t>
            </a:r>
            <a:r>
              <a:rPr lang="en-US" sz="2900" spc="5" dirty="0">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latin typeface="Times New Roman" panose="02020603050405020304" pitchFamily="18" charset="0"/>
                <a:ea typeface="Calibri" panose="020F0502020204030204" pitchFamily="34" charset="0"/>
                <a:cs typeface="Times New Roman" panose="02020603050405020304" pitchFamily="18" charset="0"/>
              </a:rPr>
              <a:t>Press</a:t>
            </a: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a:p>
            <a:pPr marL="38735" marR="43180" indent="0">
              <a:lnSpc>
                <a:spcPct val="114000"/>
              </a:lnSpc>
              <a:spcBef>
                <a:spcPts val="1025"/>
              </a:spcBef>
              <a:spcAft>
                <a:spcPts val="0"/>
              </a:spcAft>
              <a:buNone/>
            </a:pPr>
            <a:r>
              <a:rPr lang="en-US" sz="2900" spc="-10" dirty="0">
                <a:effectLst/>
                <a:latin typeface="Times New Roman" panose="02020603050405020304" pitchFamily="18" charset="0"/>
                <a:ea typeface="Calibri" panose="020F0502020204030204" pitchFamily="34" charset="0"/>
                <a:cs typeface="Times New Roman" panose="02020603050405020304" pitchFamily="18" charset="0"/>
              </a:rPr>
              <a:t>Boyes-Watson,</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C. and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Pranis,</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(2020) </a:t>
            </a:r>
            <a:r>
              <a:rPr lang="en-US" sz="2900" i="1" dirty="0">
                <a:effectLst/>
                <a:latin typeface="Times New Roman" panose="02020603050405020304" pitchFamily="18" charset="0"/>
                <a:ea typeface="Calibri" panose="020F0502020204030204" pitchFamily="34" charset="0"/>
                <a:cs typeface="Times New Roman" panose="02020603050405020304" pitchFamily="18" charset="0"/>
              </a:rPr>
              <a:t>Circle Forward: Building a Restorative School Community</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Revised Edition. St Paul: Living Justice Press.</a:t>
            </a:r>
          </a:p>
          <a:p>
            <a:pPr marL="38735" marR="0" indent="0">
              <a:spcBef>
                <a:spcPts val="0"/>
              </a:spcBef>
              <a:spcAft>
                <a:spcPts val="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8735" marR="43180" indent="0">
              <a:lnSpc>
                <a:spcPct val="112000"/>
              </a:lnSpc>
              <a:spcBef>
                <a:spcPts val="0"/>
              </a:spcBef>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Davis, F. E. (2019). </a:t>
            </a:r>
            <a:r>
              <a:rPr lang="en-US" sz="2900" i="1" dirty="0">
                <a:effectLst/>
                <a:latin typeface="Times New Roman" panose="02020603050405020304" pitchFamily="18" charset="0"/>
                <a:ea typeface="Calibri" panose="020F0502020204030204" pitchFamily="34" charset="0"/>
                <a:cs typeface="Times New Roman" panose="02020603050405020304" pitchFamily="18" charset="0"/>
              </a:rPr>
              <a:t>The Little Book of Race and Restorative Justice: Black Lives, Healing, and US Social Transformation</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New York: Good Books.</a:t>
            </a:r>
          </a:p>
          <a:p>
            <a:pPr marL="38735" marR="43180" indent="0">
              <a:lnSpc>
                <a:spcPct val="112000"/>
              </a:lnSpc>
              <a:spcBef>
                <a:spcPts val="0"/>
              </a:spcBef>
              <a:spcAft>
                <a:spcPts val="0"/>
              </a:spcAft>
              <a:buNone/>
            </a:pPr>
            <a:endParaRPr lang="en-US" sz="2900" spc="-10"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43180" indent="0">
              <a:lnSpc>
                <a:spcPct val="112000"/>
              </a:lnSpc>
              <a:spcBef>
                <a:spcPts val="0"/>
              </a:spcBef>
              <a:spcAft>
                <a:spcPts val="0"/>
              </a:spcAft>
              <a:buNone/>
            </a:pPr>
            <a:r>
              <a:rPr lang="en-US" sz="2900" spc="-10" dirty="0">
                <a:effectLst/>
                <a:latin typeface="Times New Roman" panose="02020603050405020304" pitchFamily="18" charset="0"/>
                <a:ea typeface="Calibri" panose="020F0502020204030204" pitchFamily="34" charset="0"/>
                <a:cs typeface="Times New Roman" panose="02020603050405020304" pitchFamily="18" charset="0"/>
              </a:rPr>
              <a:t>Karp, D.R. (2015). </a:t>
            </a:r>
            <a:r>
              <a:rPr lang="en-US" sz="2900" i="1" spc="-10" dirty="0">
                <a:effectLst/>
                <a:latin typeface="Times New Roman" panose="02020603050405020304" pitchFamily="18" charset="0"/>
                <a:ea typeface="Calibri" panose="020F0502020204030204" pitchFamily="34" charset="0"/>
                <a:cs typeface="Times New Roman" panose="02020603050405020304" pitchFamily="18" charset="0"/>
              </a:rPr>
              <a:t>The Little Book of Restorative justice for Colleges and Universities: Repairing Harm and Rebuilding Trust in Response to Student Misconduct</a:t>
            </a:r>
            <a:r>
              <a:rPr lang="en-US" sz="2900" spc="-10" dirty="0">
                <a:effectLst/>
                <a:latin typeface="Times New Roman" panose="02020603050405020304" pitchFamily="18" charset="0"/>
                <a:ea typeface="Calibri" panose="020F0502020204030204" pitchFamily="34" charset="0"/>
                <a:cs typeface="Times New Roman" panose="02020603050405020304" pitchFamily="18" charset="0"/>
              </a:rPr>
              <a:t>. New York: Good Books.</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43180" indent="0">
              <a:lnSpc>
                <a:spcPct val="112000"/>
              </a:lnSpc>
              <a:spcBef>
                <a:spcPts val="0"/>
              </a:spcBef>
              <a:spcAft>
                <a:spcPts val="0"/>
              </a:spcAft>
              <a:buNone/>
            </a:pPr>
            <a:endParaRPr lang="en-US" sz="2900" spc="-10" dirty="0">
              <a:latin typeface="Times New Roman" panose="02020603050405020304" pitchFamily="18" charset="0"/>
              <a:ea typeface="Calibri" panose="020F0502020204030204" pitchFamily="34" charset="0"/>
              <a:cs typeface="Times New Roman" panose="02020603050405020304" pitchFamily="18" charset="0"/>
            </a:endParaRPr>
          </a:p>
          <a:p>
            <a:pPr marL="38735" marR="43180" indent="0">
              <a:lnSpc>
                <a:spcPct val="112000"/>
              </a:lnSpc>
              <a:spcBef>
                <a:spcPts val="0"/>
              </a:spcBef>
              <a:spcAft>
                <a:spcPts val="0"/>
              </a:spcAft>
              <a:buNone/>
            </a:pPr>
            <a:r>
              <a:rPr lang="en-US" sz="2900" spc="-10" dirty="0">
                <a:effectLst/>
                <a:latin typeface="Times New Roman" panose="02020603050405020304" pitchFamily="18" charset="0"/>
                <a:ea typeface="Calibri" panose="020F0502020204030204" pitchFamily="34" charset="0"/>
                <a:cs typeface="Times New Roman" panose="02020603050405020304" pitchFamily="18" charset="0"/>
              </a:rPr>
              <a:t>Hass-</a:t>
            </a:r>
            <a:r>
              <a:rPr lang="en-US" sz="2900" spc="-10" dirty="0" err="1">
                <a:effectLst/>
                <a:latin typeface="Times New Roman" panose="02020603050405020304" pitchFamily="18" charset="0"/>
                <a:ea typeface="Calibri" panose="020F0502020204030204" pitchFamily="34" charset="0"/>
                <a:cs typeface="Times New Roman" panose="02020603050405020304" pitchFamily="18" charset="0"/>
              </a:rPr>
              <a:t>Wisecup</a:t>
            </a:r>
            <a:r>
              <a:rPr lang="en-US" sz="29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9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spc="-1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900" spc="-150"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Saxon,</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C.E.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(2021).</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Restorative</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29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Integrating</a:t>
            </a:r>
            <a:r>
              <a:rPr lang="en-US" sz="29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20" dirty="0">
                <a:effectLst/>
                <a:latin typeface="Times New Roman" panose="02020603050405020304" pitchFamily="18" charset="0"/>
                <a:ea typeface="Calibri" panose="020F0502020204030204" pitchFamily="34" charset="0"/>
                <a:cs typeface="Times New Roman" panose="02020603050405020304" pitchFamily="18" charset="0"/>
              </a:rPr>
              <a:t>Theory,</a:t>
            </a:r>
            <a:r>
              <a:rPr lang="en-US" sz="29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Research,</a:t>
            </a:r>
            <a:r>
              <a:rPr lang="en-US" sz="2900" i="1" spc="2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Practice</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2nd</a:t>
            </a:r>
            <a:r>
              <a:rPr lang="en-US" sz="2900" i="1"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i="1" spc="-5" dirty="0">
                <a:effectLst/>
                <a:latin typeface="Times New Roman" panose="02020603050405020304" pitchFamily="18" charset="0"/>
                <a:ea typeface="Calibri" panose="020F0502020204030204" pitchFamily="34" charset="0"/>
                <a:cs typeface="Times New Roman" panose="02020603050405020304" pitchFamily="18" charset="0"/>
              </a:rPr>
              <a:t>Edition</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Durham,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North</a:t>
            </a:r>
            <a:r>
              <a:rPr lang="en-US" sz="29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Carolina:</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Carolina</a:t>
            </a:r>
            <a:r>
              <a:rPr lang="en-US" sz="29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Academic</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Press.</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0" indent="0">
              <a:spcBef>
                <a:spcPts val="0"/>
              </a:spcBef>
              <a:spcAft>
                <a:spcPts val="0"/>
              </a:spcAft>
              <a:buNone/>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spc="-5" dirty="0">
                <a:effectLst/>
                <a:latin typeface="Times New Roman" panose="02020603050405020304" pitchFamily="18" charset="0"/>
                <a:ea typeface="Calibri" panose="020F0502020204030204" pitchFamily="34" charset="0"/>
                <a:cs typeface="Times New Roman" panose="02020603050405020304" pitchFamily="18" charset="0"/>
              </a:rPr>
              <a:t>.</a:t>
            </a:r>
          </a:p>
          <a:p>
            <a:pPr marL="38735" marR="65405" indent="0">
              <a:lnSpc>
                <a:spcPct val="115000"/>
              </a:lnSpc>
              <a:spcBef>
                <a:spcPts val="0"/>
              </a:spcBef>
              <a:spcAft>
                <a:spcPts val="0"/>
              </a:spcAft>
              <a:buNone/>
            </a:pP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65405" indent="0">
              <a:lnSpc>
                <a:spcPct val="115000"/>
              </a:lnSpc>
              <a:spcBef>
                <a:spcPts val="0"/>
              </a:spcBef>
              <a:spcAft>
                <a:spcPts val="0"/>
              </a:spcAft>
              <a:buNone/>
            </a:pP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65405" indent="0">
              <a:lnSpc>
                <a:spcPct val="115000"/>
              </a:lnSpc>
              <a:spcBef>
                <a:spcPts val="0"/>
              </a:spcBef>
              <a:spcAft>
                <a:spcPts val="0"/>
              </a:spcAft>
              <a:buNone/>
            </a:pP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01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CCE-2851-F797-31B3-08DDD19F54B6}"/>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Restorative Justice Reading List</a:t>
            </a:r>
          </a:p>
        </p:txBody>
      </p:sp>
      <p:sp>
        <p:nvSpPr>
          <p:cNvPr id="3" name="Content Placeholder 2">
            <a:extLst>
              <a:ext uri="{FF2B5EF4-FFF2-40B4-BE49-F238E27FC236}">
                <a16:creationId xmlns:a16="http://schemas.microsoft.com/office/drawing/2014/main" id="{49F4B07C-DA5B-DAE3-961D-088442D65709}"/>
              </a:ext>
            </a:extLst>
          </p:cNvPr>
          <p:cNvSpPr>
            <a:spLocks noGrp="1"/>
          </p:cNvSpPr>
          <p:nvPr>
            <p:ph idx="1"/>
          </p:nvPr>
        </p:nvSpPr>
        <p:spPr>
          <a:xfrm>
            <a:off x="838200" y="1487277"/>
            <a:ext cx="10658819" cy="5005598"/>
          </a:xfrm>
        </p:spPr>
        <p:txBody>
          <a:bodyPr>
            <a:noAutofit/>
          </a:bodyPr>
          <a:lstStyle/>
          <a:p>
            <a:pPr marL="38735" marR="65405" indent="0">
              <a:lnSpc>
                <a:spcPct val="100000"/>
              </a:lnSpc>
              <a:spcBef>
                <a:spcPts val="0"/>
              </a:spcBef>
              <a:spcAft>
                <a:spcPts val="0"/>
              </a:spcAft>
              <a:buNone/>
            </a:pP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Herman, J. L. (1992).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Trauma and Recovery</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New York: Basic Books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8735" marR="65405" indent="0">
              <a:lnSpc>
                <a:spcPct val="100000"/>
              </a:lnSpc>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8735" marR="65405" indent="0">
              <a:lnSpc>
                <a:spcPct val="100000"/>
              </a:lnSpc>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Herman,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 (2023) </a:t>
            </a:r>
            <a:r>
              <a:rPr lang="en-US" sz="2000" i="1" spc="-15" dirty="0">
                <a:effectLst/>
                <a:latin typeface="Times New Roman" panose="02020603050405020304" pitchFamily="18" charset="0"/>
                <a:ea typeface="Calibri" panose="020F0502020204030204" pitchFamily="34" charset="0"/>
                <a:cs typeface="Times New Roman" panose="02020603050405020304" pitchFamily="18" charset="0"/>
              </a:rPr>
              <a:t>Truth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Repair:</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How</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15" dirty="0">
                <a:effectLst/>
                <a:latin typeface="Times New Roman" panose="02020603050405020304" pitchFamily="18" charset="0"/>
                <a:ea typeface="Calibri" panose="020F0502020204030204" pitchFamily="34" charset="0"/>
                <a:cs typeface="Times New Roman" panose="02020603050405020304" pitchFamily="18" charset="0"/>
              </a:rPr>
              <a:t>Trauma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Survivors</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Envision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30"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2000" spc="2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Basic</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B</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ooks </a:t>
            </a:r>
          </a:p>
          <a:p>
            <a:pPr marL="38735" marR="65405" indent="0">
              <a:lnSpc>
                <a:spcPct val="100000"/>
              </a:lnSpc>
              <a:spcBef>
                <a:spcPts val="0"/>
              </a:spcBef>
              <a:spcAft>
                <a:spcPts val="0"/>
              </a:spcAft>
              <a:buNone/>
            </a:pPr>
            <a:endParaRPr lang="en-US" sz="2000" spc="-5"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65405" indent="0">
              <a:lnSpc>
                <a:spcPct val="100000"/>
              </a:lnSpc>
              <a:spcBef>
                <a:spcPts val="0"/>
              </a:spcBef>
              <a:spcAft>
                <a:spcPts val="0"/>
              </a:spcAft>
              <a:buNone/>
            </a:pP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Miller,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S.L.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(2011).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After</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Crime:</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Power</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Restorative</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Dialogues</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Between</a:t>
            </a:r>
            <a:r>
              <a:rPr lang="en-US" sz="2000" i="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15" dirty="0">
                <a:effectLst/>
                <a:latin typeface="Times New Roman" panose="02020603050405020304" pitchFamily="18" charset="0"/>
                <a:ea typeface="Calibri" panose="020F0502020204030204" pitchFamily="34" charset="0"/>
                <a:cs typeface="Times New Roman" panose="02020603050405020304" pitchFamily="18" charset="0"/>
              </a:rPr>
              <a:t>Victims</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000" i="1" spc="3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15" dirty="0">
                <a:effectLst/>
                <a:latin typeface="Times New Roman" panose="02020603050405020304" pitchFamily="18" charset="0"/>
                <a:ea typeface="Calibri" panose="020F0502020204030204" pitchFamily="34" charset="0"/>
                <a:cs typeface="Times New Roman" panose="02020603050405020304" pitchFamily="18" charset="0"/>
              </a:rPr>
              <a:t>Violent</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Offenders.</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30"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20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35"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University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Press.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278130" indent="0">
              <a:lnSpc>
                <a:spcPct val="100000"/>
              </a:lnSpc>
              <a:spcBef>
                <a:spcPts val="0"/>
              </a:spcBef>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00000"/>
              </a:lnSpc>
              <a:spcBef>
                <a:spcPts val="0"/>
              </a:spcBef>
              <a:buNone/>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Neilsen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Zion,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6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(eds.)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(2005)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Navajo Nation</a:t>
            </a:r>
            <a:r>
              <a:rPr lang="en-US" sz="2000" i="1"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Peacemaking: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Living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Traditional</a:t>
            </a:r>
            <a:r>
              <a:rPr lang="en-US" sz="2000" i="1" spc="2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2000" i="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Tucson:</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University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a:t>
            </a:r>
            <a:r>
              <a:rPr lang="en-US" sz="20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Arizona</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Press.</a:t>
            </a:r>
          </a:p>
          <a:p>
            <a:pPr marL="0" marR="278130" indent="0">
              <a:lnSpc>
                <a:spcPct val="100000"/>
              </a:lnSpc>
              <a:spcBef>
                <a:spcPts val="0"/>
              </a:spcBef>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00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O’Connell,</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3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a:effectLst/>
                <a:latin typeface="Times New Roman" panose="02020603050405020304" pitchFamily="18" charset="0"/>
                <a:ea typeface="Times New Roman" panose="02020603050405020304" pitchFamily="18" charset="0"/>
                <a:cs typeface="Times New Roman" panose="02020603050405020304" pitchFamily="18" charset="0"/>
              </a:rPr>
              <a:t>Wachtel,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 and</a:t>
            </a:r>
            <a:r>
              <a:rPr lang="en-US"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a:effectLst/>
                <a:latin typeface="Times New Roman" panose="02020603050405020304" pitchFamily="18" charset="0"/>
                <a:ea typeface="Times New Roman" panose="02020603050405020304" pitchFamily="18" charset="0"/>
                <a:cs typeface="Times New Roman" panose="02020603050405020304" pitchFamily="18" charset="0"/>
              </a:rPr>
              <a:t>Wachtel,</a:t>
            </a:r>
            <a:r>
              <a:rPr lang="en-US"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6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(1999) </a:t>
            </a:r>
            <a:r>
              <a:rPr lang="en-US" sz="2000" i="1" spc="-5" dirty="0">
                <a:effectLst/>
                <a:latin typeface="Times New Roman" panose="02020603050405020304" pitchFamily="18" charset="0"/>
                <a:ea typeface="Times New Roman" panose="02020603050405020304" pitchFamily="18" charset="0"/>
                <a:cs typeface="Times New Roman" panose="02020603050405020304" pitchFamily="18" charset="0"/>
              </a:rPr>
              <a:t>Conferencing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spc="-5" dirty="0">
                <a:effectLst/>
                <a:latin typeface="Times New Roman" panose="02020603050405020304" pitchFamily="18" charset="0"/>
                <a:ea typeface="Times New Roman" panose="02020603050405020304" pitchFamily="18" charset="0"/>
                <a:cs typeface="Times New Roman" panose="02020603050405020304" pitchFamily="18" charset="0"/>
              </a:rPr>
              <a:t>Handbook:</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spc="-5"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i="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spc="-5" dirty="0">
                <a:effectLst/>
                <a:latin typeface="Times New Roman" panose="02020603050405020304" pitchFamily="18" charset="0"/>
                <a:ea typeface="Times New Roman" panose="02020603050405020304" pitchFamily="18" charset="0"/>
                <a:cs typeface="Times New Roman" panose="02020603050405020304" pitchFamily="18" charset="0"/>
              </a:rPr>
              <a:t>New</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Real</a:t>
            </a:r>
            <a:r>
              <a:rPr lang="en-US" sz="2000" i="1"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Justice</a:t>
            </a:r>
            <a:r>
              <a:rPr lang="en-US" sz="2000" i="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spc="-15" dirty="0">
                <a:effectLst/>
                <a:latin typeface="Times New Roman" panose="02020603050405020304" pitchFamily="18" charset="0"/>
                <a:ea typeface="Times New Roman" panose="02020603050405020304" pitchFamily="18" charset="0"/>
                <a:cs typeface="Times New Roman" panose="02020603050405020304" pitchFamily="18" charset="0"/>
              </a:rPr>
              <a:t>Training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Manual. </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Pipersville,</a:t>
            </a:r>
            <a:r>
              <a:rPr lang="en-US"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40" dirty="0">
                <a:effectLst/>
                <a:latin typeface="Times New Roman" panose="02020603050405020304" pitchFamily="18" charset="0"/>
                <a:ea typeface="Times New Roman" panose="02020603050405020304" pitchFamily="18" charset="0"/>
                <a:cs typeface="Times New Roman" panose="02020603050405020304" pitchFamily="18" charset="0"/>
              </a:rPr>
              <a:t>PA:</a:t>
            </a:r>
            <a:r>
              <a:rPr lang="en-US" sz="20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Piper’s</a:t>
            </a:r>
            <a:r>
              <a:rPr lang="en-US"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Press.</a:t>
            </a:r>
          </a:p>
          <a:p>
            <a:pPr marL="0" marR="278130" indent="0">
              <a:lnSpc>
                <a:spcPct val="100000"/>
              </a:lnSpc>
              <a:spcBef>
                <a:spcPts val="0"/>
              </a:spcBef>
              <a:spcAft>
                <a:spcPts val="0"/>
              </a:spcAft>
              <a:buNone/>
            </a:pPr>
            <a:endPar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278130" indent="0">
              <a:lnSpc>
                <a:spcPct val="100000"/>
              </a:lnSpc>
              <a:spcBef>
                <a:spcPts val="0"/>
              </a:spcBef>
              <a:spcAft>
                <a:spcPts val="0"/>
              </a:spcAft>
              <a:buNone/>
            </a:pP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spc="-5" dirty="0">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15000"/>
              </a:lnSpc>
              <a:spcBef>
                <a:spcPts val="0"/>
              </a:spcBef>
              <a:spcAft>
                <a:spcPts val="0"/>
              </a:spcAft>
              <a:buNone/>
            </a:pPr>
            <a:endParaRPr lang="en-US" sz="2000" dirty="0"/>
          </a:p>
          <a:p>
            <a:pPr marL="0" marR="278130" indent="0">
              <a:lnSpc>
                <a:spcPct val="115000"/>
              </a:lnSpc>
              <a:spcBef>
                <a:spcPts val="0"/>
              </a:spcBef>
              <a:spcAft>
                <a:spcPts val="0"/>
              </a:spcAft>
              <a:buNone/>
            </a:pP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8735" marR="65405" indent="0">
              <a:lnSpc>
                <a:spcPct val="115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74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CCE-2851-F797-31B3-08DDD19F54B6}"/>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Restorative Justice Reading List</a:t>
            </a:r>
          </a:p>
        </p:txBody>
      </p:sp>
      <p:sp>
        <p:nvSpPr>
          <p:cNvPr id="3" name="Content Placeholder 2">
            <a:extLst>
              <a:ext uri="{FF2B5EF4-FFF2-40B4-BE49-F238E27FC236}">
                <a16:creationId xmlns:a16="http://schemas.microsoft.com/office/drawing/2014/main" id="{49F4B07C-DA5B-DAE3-961D-088442D65709}"/>
              </a:ext>
            </a:extLst>
          </p:cNvPr>
          <p:cNvSpPr>
            <a:spLocks noGrp="1"/>
          </p:cNvSpPr>
          <p:nvPr>
            <p:ph idx="1"/>
          </p:nvPr>
        </p:nvSpPr>
        <p:spPr>
          <a:xfrm>
            <a:off x="787758" y="1266940"/>
            <a:ext cx="10151991" cy="5089793"/>
          </a:xfrm>
        </p:spPr>
        <p:txBody>
          <a:bodyPr>
            <a:normAutofit fontScale="25000" lnSpcReduction="20000"/>
          </a:bodyPr>
          <a:lstStyle/>
          <a:p>
            <a:pPr marL="0" marR="278130" indent="0">
              <a:lnSpc>
                <a:spcPct val="115000"/>
              </a:lnSpc>
              <a:spcBef>
                <a:spcPts val="0"/>
              </a:spcBef>
              <a:spcAft>
                <a:spcPts val="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278130" indent="0">
              <a:lnSpc>
                <a:spcPct val="115000"/>
              </a:lnSpc>
              <a:spcBef>
                <a:spcPts val="0"/>
              </a:spcBef>
              <a:buNone/>
            </a:pPr>
            <a:r>
              <a:rPr lang="en-US" sz="7200" spc="-5" dirty="0" err="1">
                <a:effectLst/>
                <a:latin typeface="Times New Roman" panose="02020603050405020304" pitchFamily="18" charset="0"/>
                <a:ea typeface="Calibri" panose="020F0502020204030204" pitchFamily="34" charset="0"/>
                <a:cs typeface="Times New Roman" panose="02020603050405020304" pitchFamily="18" charset="0"/>
              </a:rPr>
              <a:t>Oudshoorn</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Jackett,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Stutzman-</a:t>
            </a:r>
            <a:r>
              <a:rPr lang="en-US" sz="7200" spc="-5" dirty="0" err="1">
                <a:effectLst/>
                <a:latin typeface="Times New Roman" panose="02020603050405020304" pitchFamily="18" charset="0"/>
                <a:ea typeface="Calibri" panose="020F0502020204030204" pitchFamily="34" charset="0"/>
                <a:cs typeface="Times New Roman" panose="02020603050405020304" pitchFamily="18" charset="0"/>
              </a:rPr>
              <a:t>Amstutz</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L. (2015).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Little</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Book</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of</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Restorative</a:t>
            </a:r>
            <a:r>
              <a:rPr lang="en-US" sz="7200" i="1" spc="4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for</a:t>
            </a:r>
            <a:r>
              <a:rPr lang="en-US" sz="72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Sexual</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Abuse: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Hope</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through</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10" dirty="0">
                <a:effectLst/>
                <a:latin typeface="Times New Roman" panose="02020603050405020304" pitchFamily="18" charset="0"/>
                <a:ea typeface="Calibri" panose="020F0502020204030204" pitchFamily="34" charset="0"/>
                <a:cs typeface="Times New Roman" panose="02020603050405020304" pitchFamily="18" charset="0"/>
              </a:rPr>
              <a:t>Trauma.</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Good</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Books.</a:t>
            </a:r>
          </a:p>
          <a:p>
            <a:pPr marL="0" marR="278130" indent="0">
              <a:lnSpc>
                <a:spcPct val="115000"/>
              </a:lnSpc>
              <a:spcBef>
                <a:spcPts val="0"/>
              </a:spcBef>
              <a:spcAft>
                <a:spcPts val="0"/>
              </a:spcAft>
              <a:buNone/>
            </a:pP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15000"/>
              </a:lnSpc>
              <a:spcBef>
                <a:spcPts val="0"/>
              </a:spcBef>
              <a:spcAft>
                <a:spcPts val="0"/>
              </a:spcAft>
              <a:buNone/>
            </a:pPr>
            <a:r>
              <a:rPr lang="en-US" sz="7200" dirty="0" err="1">
                <a:effectLst/>
                <a:latin typeface="Times New Roman" panose="02020603050405020304" pitchFamily="18" charset="0"/>
                <a:ea typeface="Calibri" panose="020F0502020204030204" pitchFamily="34" charset="0"/>
                <a:cs typeface="Times New Roman" panose="02020603050405020304" pitchFamily="18" charset="0"/>
              </a:rPr>
              <a:t>Sered</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(2019)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Until</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60" dirty="0">
                <a:effectLst/>
                <a:latin typeface="Times New Roman" panose="02020603050405020304" pitchFamily="18" charset="0"/>
                <a:ea typeface="Calibri" panose="020F0502020204030204" pitchFamily="34" charset="0"/>
                <a:cs typeface="Times New Roman" panose="02020603050405020304" pitchFamily="18" charset="0"/>
              </a:rPr>
              <a:t>We</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Reckon: </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Violence,</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Mass</a:t>
            </a:r>
            <a:r>
              <a:rPr lang="en-US" sz="7200" i="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Incarceration</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 and a</a:t>
            </a:r>
            <a:r>
              <a:rPr lang="en-US" sz="7200" i="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Road to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Repair</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72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30"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72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Press.</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15000"/>
              </a:lnSpc>
              <a:spcBef>
                <a:spcPts val="0"/>
              </a:spcBef>
              <a:spcAft>
                <a:spcPts val="0"/>
              </a:spcAft>
              <a:buNone/>
            </a:pP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3000"/>
              </a:lnSpc>
              <a:spcBef>
                <a:spcPts val="0"/>
              </a:spcBef>
              <a:buNone/>
            </a:pP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Stutzman </a:t>
            </a:r>
            <a:r>
              <a:rPr lang="en-US" sz="7200" spc="-5" dirty="0" err="1">
                <a:effectLst/>
                <a:latin typeface="Times New Roman" panose="02020603050405020304" pitchFamily="18" charset="0"/>
                <a:ea typeface="Calibri" panose="020F0502020204030204" pitchFamily="34" charset="0"/>
                <a:cs typeface="Times New Roman" panose="02020603050405020304" pitchFamily="18" charset="0"/>
              </a:rPr>
              <a:t>Amstutz</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L. (2009).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The Little Book of Victim Offender Conferencing: Bringing Victims and Offenders Together in Dialogue</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New York: Good Books.</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3000"/>
              </a:lnSpc>
              <a:spcBef>
                <a:spcPts val="0"/>
              </a:spcBef>
              <a:spcAft>
                <a:spcPts val="0"/>
              </a:spcAft>
              <a:buNone/>
            </a:pPr>
            <a:endParaRPr lang="en-US" sz="7200" spc="-45"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3000"/>
              </a:lnSpc>
              <a:spcBef>
                <a:spcPts val="0"/>
              </a:spcBef>
              <a:spcAft>
                <a:spcPts val="0"/>
              </a:spcAft>
              <a:buNone/>
            </a:pPr>
            <a:r>
              <a:rPr lang="en-US" sz="7200" spc="-45" dirty="0">
                <a:effectLst/>
                <a:latin typeface="Times New Roman" panose="02020603050405020304" pitchFamily="18" charset="0"/>
                <a:ea typeface="Calibri" panose="020F0502020204030204" pitchFamily="34" charset="0"/>
                <a:cs typeface="Times New Roman" panose="02020603050405020304" pitchFamily="18" charset="0"/>
              </a:rPr>
              <a:t>Van</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Ness,</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25" dirty="0">
                <a:effectLst/>
                <a:latin typeface="Times New Roman" panose="02020603050405020304" pitchFamily="18" charset="0"/>
                <a:ea typeface="Calibri" panose="020F0502020204030204" pitchFamily="34" charset="0"/>
                <a:cs typeface="Times New Roman" panose="02020603050405020304" pitchFamily="18" charset="0"/>
              </a:rPr>
              <a:t>D.W.,</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effectLst/>
                <a:latin typeface="Times New Roman" panose="02020603050405020304" pitchFamily="18" charset="0"/>
                <a:ea typeface="Calibri" panose="020F0502020204030204" pitchFamily="34" charset="0"/>
                <a:cs typeface="Times New Roman" panose="02020603050405020304" pitchFamily="18" charset="0"/>
              </a:rPr>
              <a:t>Heetderks</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Strong,</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15" dirty="0">
                <a:effectLst/>
                <a:latin typeface="Times New Roman" panose="02020603050405020304" pitchFamily="18" charset="0"/>
                <a:ea typeface="Calibri" panose="020F0502020204030204" pitchFamily="34" charset="0"/>
                <a:cs typeface="Times New Roman" panose="02020603050405020304" pitchFamily="18" charset="0"/>
              </a:rPr>
              <a:t>Derby,</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Parker,</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L. L. (2022)</a:t>
            </a:r>
            <a:r>
              <a:rPr lang="en-US" sz="72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Restoring</a:t>
            </a:r>
            <a:r>
              <a:rPr lang="en-US" sz="7200" i="1"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7200" i="1"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An</a:t>
            </a:r>
            <a:r>
              <a:rPr lang="en-US" sz="7200" i="1" spc="2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Introduction</a:t>
            </a:r>
            <a:r>
              <a:rPr lang="en-US" sz="7200" i="1"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Restorative</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6th</a:t>
            </a:r>
            <a:r>
              <a:rPr lang="en-US" sz="7200" i="1"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Edition</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72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30"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Routledge</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15000"/>
              </a:lnSpc>
              <a:spcBef>
                <a:spcPts val="0"/>
              </a:spcBef>
              <a:spcAft>
                <a:spcPts val="0"/>
              </a:spcAft>
              <a:buNone/>
            </a:pP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200" spc="-1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r>
              <a:rPr lang="en-US" sz="7200" spc="-10" dirty="0" err="1">
                <a:effectLst/>
                <a:latin typeface="Times New Roman" panose="02020603050405020304" pitchFamily="18" charset="0"/>
                <a:ea typeface="Calibri" panose="020F0502020204030204" pitchFamily="34" charset="0"/>
                <a:cs typeface="Times New Roman" panose="02020603050405020304" pitchFamily="18" charset="0"/>
              </a:rPr>
              <a:t>Zehr</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 H. (1990). </a:t>
            </a:r>
            <a:r>
              <a:rPr lang="en-US" sz="7200" i="1" spc="-10" dirty="0">
                <a:effectLst/>
                <a:latin typeface="Times New Roman" panose="02020603050405020304" pitchFamily="18" charset="0"/>
                <a:ea typeface="Calibri" panose="020F0502020204030204" pitchFamily="34" charset="0"/>
                <a:cs typeface="Times New Roman" panose="02020603050405020304" pitchFamily="18" charset="0"/>
              </a:rPr>
              <a:t>Changing Lenses: A New Focus for Crime and Justice</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 Huntington, Indiana: Herald Press.</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r>
              <a:rPr lang="en-US" sz="7200" spc="-10" dirty="0" err="1">
                <a:effectLst/>
                <a:latin typeface="Times New Roman" panose="02020603050405020304" pitchFamily="18" charset="0"/>
                <a:ea typeface="Calibri" panose="020F0502020204030204" pitchFamily="34" charset="0"/>
                <a:cs typeface="Times New Roman" panose="02020603050405020304" pitchFamily="18" charset="0"/>
              </a:rPr>
              <a:t>Zehr</a:t>
            </a:r>
            <a:r>
              <a:rPr lang="en-US" sz="72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(2015)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Little</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Book</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of</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Restorative</a:t>
            </a:r>
            <a:r>
              <a:rPr lang="en-US" sz="7200" i="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Justice:</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Revised</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Updated</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New</a:t>
            </a:r>
            <a:r>
              <a:rPr lang="en-US" sz="72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30" dirty="0">
                <a:effectLst/>
                <a:latin typeface="Times New Roman" panose="02020603050405020304" pitchFamily="18" charset="0"/>
                <a:ea typeface="Calibri" panose="020F0502020204030204" pitchFamily="34" charset="0"/>
                <a:cs typeface="Times New Roman" panose="02020603050405020304" pitchFamily="18" charset="0"/>
              </a:rPr>
              <a:t>York:</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Good</a:t>
            </a:r>
            <a:r>
              <a:rPr lang="en-US" sz="7200" spc="4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Books.</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15000"/>
              </a:lnSpc>
              <a:spcBef>
                <a:spcPts val="0"/>
              </a:spcBef>
              <a:spcAft>
                <a:spcPts val="0"/>
              </a:spcAft>
              <a:buNone/>
            </a:pP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278130" indent="0">
              <a:lnSpc>
                <a:spcPct val="115000"/>
              </a:lnSpc>
              <a:spcBef>
                <a:spcPts val="0"/>
              </a:spcBef>
              <a:spcAft>
                <a:spcPts val="0"/>
              </a:spcAft>
              <a:buNone/>
            </a:pPr>
            <a:r>
              <a:rPr lang="en-US" sz="7200" spc="-5" dirty="0" err="1">
                <a:effectLst/>
                <a:latin typeface="Times New Roman" panose="02020603050405020304" pitchFamily="18" charset="0"/>
                <a:ea typeface="Calibri" panose="020F0502020204030204" pitchFamily="34" charset="0"/>
                <a:cs typeface="Times New Roman" panose="02020603050405020304" pitchFamily="18" charset="0"/>
              </a:rPr>
              <a:t>Zehr</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H. (2023). </a:t>
            </a:r>
            <a:r>
              <a:rPr lang="en-US" sz="7200" i="1" spc="-5" dirty="0">
                <a:effectLst/>
                <a:latin typeface="Times New Roman" panose="02020603050405020304" pitchFamily="18" charset="0"/>
                <a:ea typeface="Calibri" panose="020F0502020204030204" pitchFamily="34" charset="0"/>
                <a:cs typeface="Times New Roman" panose="02020603050405020304" pitchFamily="18" charset="0"/>
              </a:rPr>
              <a:t>Restorative Justice: Insights and Stories from My Journey</a:t>
            </a:r>
            <a:r>
              <a:rPr lang="en-US" sz="7200" spc="-5" dirty="0">
                <a:effectLst/>
                <a:latin typeface="Times New Roman" panose="02020603050405020304" pitchFamily="18" charset="0"/>
                <a:ea typeface="Calibri" panose="020F0502020204030204" pitchFamily="34" charset="0"/>
                <a:cs typeface="Times New Roman" panose="02020603050405020304" pitchFamily="18" charset="0"/>
              </a:rPr>
              <a:t>. Lancaster, PA: Walnut Street Books.</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5405" indent="0">
              <a:lnSpc>
                <a:spcPct val="114000"/>
              </a:lnSpc>
              <a:spcBef>
                <a:spcPts val="0"/>
              </a:spcBef>
              <a:spcAft>
                <a:spcPts val="0"/>
              </a:spcAft>
              <a:buNone/>
            </a:pPr>
            <a:endParaRPr lang="en-US" sz="6200" dirty="0">
              <a:effectLst/>
              <a:latin typeface="Times New Roman" panose="02020603050405020304" pitchFamily="18" charset="0"/>
              <a:ea typeface="Calibri" panose="020F0502020204030204" pitchFamily="34" charset="0"/>
              <a:cs typeface="Times New Roman" panose="02020603050405020304" pitchFamily="18" charset="0"/>
            </a:endParaRPr>
          </a:p>
          <a:p>
            <a:pPr marL="38735" marR="65405" indent="0">
              <a:lnSpc>
                <a:spcPct val="115000"/>
              </a:lnSpc>
              <a:spcBef>
                <a:spcPts val="0"/>
              </a:spcBef>
              <a:spcAft>
                <a:spcPts val="0"/>
              </a:spcAft>
              <a:buNone/>
            </a:pPr>
            <a:endParaRPr lang="en-US" sz="6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1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2-C572-74DC-DAC0-D7BDE16AEADF}"/>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Restorative Justice </a:t>
            </a:r>
            <a:r>
              <a:rPr lang="en-US" sz="2800" dirty="0">
                <a:solidFill>
                  <a:schemeClr val="accent1">
                    <a:lumMod val="75000"/>
                  </a:schemeClr>
                </a:solidFill>
                <a:latin typeface="Times New Roman" panose="02020603050405020304" pitchFamily="18" charset="0"/>
                <a:cs typeface="Times New Roman" panose="02020603050405020304" pitchFamily="18" charset="0"/>
              </a:rPr>
              <a:t>Links</a:t>
            </a:r>
          </a:p>
        </p:txBody>
      </p:sp>
      <p:sp>
        <p:nvSpPr>
          <p:cNvPr id="3" name="Content Placeholder 2">
            <a:extLst>
              <a:ext uri="{FF2B5EF4-FFF2-40B4-BE49-F238E27FC236}">
                <a16:creationId xmlns:a16="http://schemas.microsoft.com/office/drawing/2014/main" id="{C3A5E8ED-70A1-2463-C46C-4137F0DC64E0}"/>
              </a:ext>
            </a:extLst>
          </p:cNvPr>
          <p:cNvSpPr>
            <a:spLocks noGrp="1"/>
          </p:cNvSpPr>
          <p:nvPr>
            <p:ph idx="1"/>
          </p:nvPr>
        </p:nvSpPr>
        <p:spPr/>
        <p:txBody>
          <a:bodyPr>
            <a:normAutofit lnSpcReduction="10000"/>
          </a:bodyPr>
          <a:lstStyle/>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National Association of Community and Restorative Justice </a:t>
            </a:r>
            <a:r>
              <a:rPr lang="en-US" sz="2000" dirty="0">
                <a:latin typeface="Times New Roman" panose="02020603050405020304" pitchFamily="18" charset="0"/>
                <a:cs typeface="Times New Roman" panose="02020603050405020304" pitchFamily="18" charset="0"/>
                <a:hlinkClick r:id="rId2"/>
              </a:rPr>
              <a:t>https://nacrj.org</a:t>
            </a: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International Institute for Restorative Practices </a:t>
            </a:r>
            <a:r>
              <a:rPr lang="en-US" sz="2000" dirty="0">
                <a:latin typeface="Times New Roman" panose="02020603050405020304" pitchFamily="18" charset="0"/>
                <a:cs typeface="Times New Roman" panose="02020603050405020304" pitchFamily="18" charset="0"/>
                <a:hlinkClick r:id="rId3"/>
              </a:rPr>
              <a:t>www.iirp.edu</a:t>
            </a:r>
            <a:r>
              <a:rPr lang="en-US" sz="2000" dirty="0">
                <a:latin typeface="Times New Roman" panose="02020603050405020304" pitchFamily="18" charset="0"/>
                <a:cs typeface="Times New Roman" panose="02020603050405020304" pitchFamily="18" charset="0"/>
              </a:rPr>
              <a:t> </a:t>
            </a:r>
          </a:p>
          <a:p>
            <a:pPr marL="82550" indent="0">
              <a:spcBef>
                <a:spcPts val="600"/>
              </a:spcBef>
              <a:buNone/>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Kempe Center on Child Abuse and Neglect</a:t>
            </a:r>
            <a:r>
              <a:rPr lang="en-US" sz="2000" dirty="0">
                <a:latin typeface="Times New Roman" panose="02020603050405020304" pitchFamily="18" charset="0"/>
                <a:cs typeface="Times New Roman" panose="02020603050405020304" pitchFamily="18" charset="0"/>
                <a:hlinkClick r:id="rId4"/>
              </a:rPr>
              <a:t> https://medschool.cuanschutz.edu/pediatrics/sections/child-abuse-and-neglect-(kempe-center)/training-and-consultation/professional-development-in-fgdm</a:t>
            </a:r>
            <a:r>
              <a:rPr lang="en-US" sz="2000" dirty="0">
                <a:latin typeface="Times New Roman" panose="02020603050405020304" pitchFamily="18" charset="0"/>
                <a:cs typeface="Times New Roman" panose="02020603050405020304" pitchFamily="18" charset="0"/>
              </a:rPr>
              <a:t> </a:t>
            </a:r>
          </a:p>
          <a:p>
            <a:pPr marL="365125" indent="-282575">
              <a:spcBef>
                <a:spcPts val="600"/>
              </a:spcBef>
              <a:buFont typeface="Wingdings 2" pitchFamily="18" charset="2"/>
              <a:buChar char=""/>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RestoreJustice.com  California Catholic Conference </a:t>
            </a:r>
            <a:r>
              <a:rPr lang="en-US" sz="2000" dirty="0">
                <a:latin typeface="Times New Roman" panose="02020603050405020304" pitchFamily="18" charset="0"/>
                <a:cs typeface="Times New Roman" panose="02020603050405020304" pitchFamily="18" charset="0"/>
                <a:hlinkClick r:id="rId5"/>
              </a:rPr>
              <a:t>https://www.cacatholic.org/restorejustice/</a:t>
            </a:r>
            <a:r>
              <a:rPr lang="en-US" sz="2000" dirty="0">
                <a:latin typeface="Times New Roman" panose="02020603050405020304" pitchFamily="18" charset="0"/>
                <a:cs typeface="Times New Roman" panose="02020603050405020304" pitchFamily="18" charset="0"/>
              </a:rPr>
              <a:t> </a:t>
            </a:r>
          </a:p>
          <a:p>
            <a:pPr marL="365125" indent="-282575">
              <a:spcBef>
                <a:spcPts val="600"/>
              </a:spcBef>
              <a:buFont typeface="Wingdings 2" pitchFamily="18" charset="2"/>
              <a:buChar char=""/>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Boulder County District Attorney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nd</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spc="-10" dirty="0">
                <a:effectLst/>
                <a:latin typeface="Times New Roman" panose="02020603050405020304" pitchFamily="18" charset="0"/>
                <a:ea typeface="Calibri" panose="020F0502020204030204" pitchFamily="34" charset="0"/>
                <a:cs typeface="Times New Roman" panose="02020603050405020304" pitchFamily="18" charset="0"/>
              </a:rPr>
              <a:t>Trauma-informed Restorative Practices</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Center for Prevention and Restorative Justice. Available at </a:t>
            </a:r>
            <a:r>
              <a:rPr lang="en-US" sz="2000" u="sng" spc="-1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https://geiselmed.dartmouth.edu/ofa/wp-content/uploads/sites/56/2021/01/Trauma-Informed-Restorative-Practices-HANDOUT.original.1560403245-2.pdf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65125" indent="-282575">
              <a:spcBef>
                <a:spcPts val="600"/>
              </a:spcBef>
              <a:buFont typeface="Wingdings 2" pitchFamily="18" charset="2"/>
              <a:buChar char=""/>
            </a:pPr>
            <a:endParaRPr lang="en-US" sz="2000" dirty="0">
              <a:latin typeface="Times New Roman" panose="02020603050405020304" pitchFamily="18" charset="0"/>
              <a:cs typeface="Times New Roman" panose="02020603050405020304" pitchFamily="18" charset="0"/>
            </a:endParaRPr>
          </a:p>
          <a:p>
            <a:pPr marL="82550">
              <a:spcBef>
                <a:spcPts val="600"/>
              </a:spcBef>
            </a:pPr>
            <a:endParaRPr lang="en-US" sz="24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381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2-C572-74DC-DAC0-D7BDE16AEADF}"/>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Restorative Justice </a:t>
            </a:r>
            <a:r>
              <a:rPr lang="en-US" sz="2800" dirty="0">
                <a:solidFill>
                  <a:schemeClr val="accent1">
                    <a:lumMod val="75000"/>
                  </a:schemeClr>
                </a:solidFill>
                <a:latin typeface="Times New Roman" panose="02020603050405020304" pitchFamily="18" charset="0"/>
                <a:cs typeface="Times New Roman" panose="02020603050405020304" pitchFamily="18" charset="0"/>
              </a:rPr>
              <a:t>More</a:t>
            </a:r>
            <a:r>
              <a:rPr lang="en-US" sz="2800" dirty="0">
                <a:latin typeface="Times New Roman" panose="02020603050405020304" pitchFamily="18" charset="0"/>
                <a:cs typeface="Times New Roman" panose="02020603050405020304" pitchFamily="18" charset="0"/>
              </a:rPr>
              <a:t> </a:t>
            </a:r>
            <a:r>
              <a:rPr lang="en-US" sz="2800" dirty="0">
                <a:solidFill>
                  <a:schemeClr val="accent1">
                    <a:lumMod val="75000"/>
                  </a:schemeClr>
                </a:solidFill>
                <a:latin typeface="Times New Roman" panose="02020603050405020304" pitchFamily="18" charset="0"/>
                <a:cs typeface="Times New Roman" panose="02020603050405020304" pitchFamily="18" charset="0"/>
              </a:rPr>
              <a:t>Links</a:t>
            </a:r>
          </a:p>
        </p:txBody>
      </p:sp>
      <p:sp>
        <p:nvSpPr>
          <p:cNvPr id="3" name="Content Placeholder 2">
            <a:extLst>
              <a:ext uri="{FF2B5EF4-FFF2-40B4-BE49-F238E27FC236}">
                <a16:creationId xmlns:a16="http://schemas.microsoft.com/office/drawing/2014/main" id="{C3A5E8ED-70A1-2463-C46C-4137F0DC64E0}"/>
              </a:ext>
            </a:extLst>
          </p:cNvPr>
          <p:cNvSpPr>
            <a:spLocks noGrp="1"/>
          </p:cNvSpPr>
          <p:nvPr>
            <p:ph idx="1"/>
          </p:nvPr>
        </p:nvSpPr>
        <p:spPr>
          <a:xfrm>
            <a:off x="838200" y="1344058"/>
            <a:ext cx="10515600" cy="4832905"/>
          </a:xfrm>
        </p:spPr>
        <p:txBody>
          <a:bodyPr>
            <a:normAutofit fontScale="92500" lnSpcReduction="10000"/>
          </a:bodyPr>
          <a:lstStyle/>
          <a:p>
            <a:pPr marL="82550" indent="0">
              <a:spcBef>
                <a:spcPts val="600"/>
              </a:spcBef>
              <a:buNone/>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spc="-5" dirty="0" err="1">
                <a:effectLst/>
                <a:latin typeface="Times New Roman" panose="02020603050405020304" pitchFamily="18" charset="0"/>
                <a:ea typeface="Calibri" panose="020F0502020204030204" pitchFamily="34" charset="0"/>
                <a:cs typeface="Times New Roman" panose="02020603050405020304" pitchFamily="18" charset="0"/>
              </a:rPr>
              <a:t>Pavelka</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S. &amp; Seymour, A. (2019) Guiding principles and restorative practices for crime victims and survivors. </a:t>
            </a:r>
            <a:r>
              <a:rPr lang="en-US" sz="2000" i="1" spc="-5" dirty="0">
                <a:effectLst/>
                <a:latin typeface="Times New Roman" panose="02020603050405020304" pitchFamily="18" charset="0"/>
                <a:ea typeface="Calibri" panose="020F0502020204030204" pitchFamily="34" charset="0"/>
                <a:cs typeface="Times New Roman" panose="02020603050405020304" pitchFamily="18" charset="0"/>
              </a:rPr>
              <a:t>Corrections Today</a:t>
            </a:r>
            <a:r>
              <a:rPr lang="en-US" sz="2000" spc="-5" dirty="0">
                <a:effectLst/>
                <a:latin typeface="Times New Roman" panose="02020603050405020304" pitchFamily="18" charset="0"/>
                <a:ea typeface="Calibri" panose="020F0502020204030204" pitchFamily="34" charset="0"/>
                <a:cs typeface="Times New Roman" panose="02020603050405020304" pitchFamily="18" charset="0"/>
              </a:rPr>
              <a:t> January-February 2019. Available at </a:t>
            </a:r>
            <a:r>
              <a:rPr lang="en-US" sz="2000" u="sng" spc="-5"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https://www.aca.org/common/Uploaded%20files/Publications_Carla/Docs/Corrections%20Today/2019%20Articles/Guiding-Principles-and-Restorative-Practices-for-Crime_Victims-and-Survivors.pdf</a:t>
            </a:r>
            <a:endParaRPr lang="en-US" sz="2000" u="sng" spc="-5"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2550" indent="0">
              <a:spcBef>
                <a:spcPts val="600"/>
              </a:spcBef>
              <a:buNone/>
            </a:pPr>
            <a:endParaRPr lang="en-US" sz="2000" u="sng" spc="-5"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Just Alternatives, Jon Wilson </a:t>
            </a:r>
            <a:r>
              <a:rPr lang="en-US" sz="2000" dirty="0">
                <a:latin typeface="Times New Roman" panose="02020603050405020304" pitchFamily="18" charset="0"/>
                <a:cs typeface="Times New Roman" panose="02020603050405020304" pitchFamily="18" charset="0"/>
                <a:hlinkClick r:id="rId3"/>
              </a:rPr>
              <a:t>https://justalternatives.org/</a:t>
            </a: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Oakland Unified School District </a:t>
            </a:r>
            <a:r>
              <a:rPr lang="en-US" sz="2000">
                <a:latin typeface="Times New Roman" panose="02020603050405020304" pitchFamily="18" charset="0"/>
                <a:cs typeface="Times New Roman" panose="02020603050405020304" pitchFamily="18" charset="0"/>
              </a:rPr>
              <a:t>(2016) </a:t>
            </a:r>
            <a:r>
              <a:rPr lang="en-US" sz="2000" dirty="0">
                <a:latin typeface="Times New Roman" panose="02020603050405020304" pitchFamily="18" charset="0"/>
                <a:cs typeface="Times New Roman" panose="02020603050405020304" pitchFamily="18" charset="0"/>
              </a:rPr>
              <a:t>.Restorative Justice Implementation Guide: A Whole School Approach. Available at </a:t>
            </a:r>
            <a:r>
              <a:rPr lang="en-US" sz="2000" dirty="0">
                <a:latin typeface="Times New Roman" panose="02020603050405020304" pitchFamily="18" charset="0"/>
                <a:cs typeface="Times New Roman" panose="02020603050405020304" pitchFamily="18" charset="0"/>
                <a:hlinkClick r:id="rId4"/>
              </a:rPr>
              <a:t>https://resources.finalsite.net/images/v1692101675/ousdorg/mxzgprfq2ic2oq4ethyv/BTC-OUSD1-IG-08b-web.pdf</a:t>
            </a:r>
            <a:endParaRPr lang="en-US" sz="2000" dirty="0">
              <a:latin typeface="Times New Roman" panose="02020603050405020304" pitchFamily="18" charset="0"/>
              <a:cs typeface="Times New Roman" panose="02020603050405020304" pitchFamily="18" charset="0"/>
            </a:endParaRPr>
          </a:p>
          <a:p>
            <a:pPr marL="82550" indent="0">
              <a:spcBef>
                <a:spcPts val="600"/>
              </a:spcBef>
              <a:buNone/>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YouTube RJ Playlist:  Lee Copenhagen, LCSW  </a:t>
            </a:r>
            <a:r>
              <a:rPr lang="en-US" sz="2000" dirty="0">
                <a:latin typeface="Times New Roman" panose="02020603050405020304" pitchFamily="18" charset="0"/>
                <a:cs typeface="Times New Roman" panose="02020603050405020304" pitchFamily="18" charset="0"/>
                <a:hlinkClick r:id="rId5"/>
              </a:rPr>
              <a:t>https://www.youtube.com/channel/UCya-XZshCC1snY3sw2ZLgSw/playlists</a:t>
            </a:r>
            <a:endParaRPr lang="en-US" sz="2000" dirty="0">
              <a:latin typeface="Times New Roman" panose="02020603050405020304" pitchFamily="18" charset="0"/>
              <a:cs typeface="Times New Roman" panose="02020603050405020304" pitchFamily="18" charset="0"/>
            </a:endParaRPr>
          </a:p>
          <a:p>
            <a:pPr marL="82550" indent="0">
              <a:spcBef>
                <a:spcPts val="600"/>
              </a:spcBef>
              <a:buNone/>
            </a:pPr>
            <a:endParaRPr lang="en-US" sz="20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r>
              <a:rPr lang="en-US" sz="2000" dirty="0">
                <a:latin typeface="Times New Roman" panose="02020603050405020304" pitchFamily="18" charset="0"/>
                <a:cs typeface="Times New Roman" panose="02020603050405020304" pitchFamily="18" charset="0"/>
              </a:rPr>
              <a:t>Lee Copenhagen </a:t>
            </a:r>
            <a:r>
              <a:rPr lang="en-US" sz="2000" dirty="0">
                <a:latin typeface="Times New Roman" panose="02020603050405020304" pitchFamily="18" charset="0"/>
                <a:cs typeface="Times New Roman" panose="02020603050405020304" pitchFamily="18" charset="0"/>
                <a:hlinkClick r:id="rId6"/>
              </a:rPr>
              <a:t>https://cojustice.org</a:t>
            </a:r>
            <a:r>
              <a:rPr lang="en-US" sz="2000" dirty="0">
                <a:latin typeface="Times New Roman" panose="02020603050405020304" pitchFamily="18" charset="0"/>
                <a:cs typeface="Times New Roman" panose="02020603050405020304" pitchFamily="18" charset="0"/>
              </a:rPr>
              <a:t> </a:t>
            </a:r>
          </a:p>
          <a:p>
            <a:pPr marL="365125" indent="-282575">
              <a:spcBef>
                <a:spcPts val="600"/>
              </a:spcBef>
              <a:buFont typeface="Wingdings 2" pitchFamily="18" charset="2"/>
              <a:buChar char=""/>
            </a:pPr>
            <a:endParaRPr lang="en-US" sz="2000" dirty="0">
              <a:latin typeface="Times New Roman" panose="02020603050405020304" pitchFamily="18" charset="0"/>
              <a:cs typeface="Times New Roman" panose="02020603050405020304" pitchFamily="18" charset="0"/>
            </a:endParaRPr>
          </a:p>
          <a:p>
            <a:pPr marL="82550">
              <a:spcBef>
                <a:spcPts val="600"/>
              </a:spcBef>
            </a:pPr>
            <a:endParaRPr lang="en-US" sz="24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742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84D-663A-0246-9203-6B57E49F3026}"/>
              </a:ext>
            </a:extLst>
          </p:cNvPr>
          <p:cNvSpPr>
            <a:spLocks noGrp="1"/>
          </p:cNvSpPr>
          <p:nvPr>
            <p:ph type="title"/>
          </p:nvPr>
        </p:nvSpPr>
        <p:spPr>
          <a:xfrm>
            <a:off x="838200" y="128825"/>
            <a:ext cx="10515600" cy="1325563"/>
          </a:xfrm>
        </p:spPr>
        <p:txBody>
          <a:bodyPr>
            <a:normAutofit/>
          </a:bodyPr>
          <a:lstStyle/>
          <a:p>
            <a:pPr algn="ctr"/>
            <a:r>
              <a:rPr lang="en-US" sz="2800" dirty="0">
                <a:effectLst/>
                <a:latin typeface="Times New Roman" panose="02020603050405020304" pitchFamily="18" charset="0"/>
                <a:cs typeface="Times New Roman" panose="02020603050405020304" pitchFamily="18" charset="0"/>
              </a:rPr>
              <a:t>What is restorative justice?</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1FA8E4-055E-679D-585D-1337DB9B2C25}"/>
              </a:ext>
            </a:extLst>
          </p:cNvPr>
          <p:cNvSpPr>
            <a:spLocks noGrp="1"/>
          </p:cNvSpPr>
          <p:nvPr>
            <p:ph sz="half" idx="4294967295"/>
          </p:nvPr>
        </p:nvSpPr>
        <p:spPr>
          <a:xfrm>
            <a:off x="1016000" y="1447801"/>
            <a:ext cx="5207000" cy="4711700"/>
          </a:xfrm>
        </p:spPr>
        <p:txBody>
          <a:bodyPr>
            <a:normAutofit lnSpcReduction="10000"/>
          </a:bodyPr>
          <a:lstStyle/>
          <a:p>
            <a:pPr marL="82550" marR="0" lvl="0" indent="0" defTabSz="914400" rtl="0" eaLnBrk="0" fontAlgn="base" latinLnBrk="0" hangingPunct="0">
              <a:lnSpc>
                <a:spcPct val="100000"/>
              </a:lnSpc>
              <a:spcBef>
                <a:spcPts val="600"/>
              </a:spcBef>
              <a:spcAft>
                <a:spcPct val="0"/>
              </a:spcAft>
              <a:buClr>
                <a:srgbClr val="F07F09"/>
              </a:buClr>
              <a:buSzPct val="80000"/>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 have asked:</a:t>
            </a:r>
          </a:p>
          <a:p>
            <a:pPr marL="365125" marR="0" lvl="0" indent="-282575" algn="l" defTabSz="914400" rtl="0" eaLnBrk="0" fontAlgn="base" latinLnBrk="0" hangingPunct="0">
              <a:lnSpc>
                <a:spcPct val="100000"/>
              </a:lnSpc>
              <a:spcBef>
                <a:spcPts val="600"/>
              </a:spcBef>
              <a:spcAft>
                <a:spcPct val="0"/>
              </a:spcAft>
              <a:buClr>
                <a:srgbClr val="F07F09"/>
              </a:buClr>
              <a:buSzPct val="80000"/>
              <a:buFont typeface="Wingdings 2" pitchFamily="18" charset="2"/>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Who done it?</a:t>
            </a:r>
          </a:p>
          <a:p>
            <a:pPr marL="365125" marR="0" lvl="0" indent="-282575" algn="l" defTabSz="914400" rtl="0" eaLnBrk="0" fontAlgn="base" latinLnBrk="0" hangingPunct="0">
              <a:lnSpc>
                <a:spcPct val="100000"/>
              </a:lnSpc>
              <a:spcBef>
                <a:spcPts val="600"/>
              </a:spcBef>
              <a:spcAft>
                <a:spcPct val="0"/>
              </a:spcAft>
              <a:buClr>
                <a:srgbClr val="F07F09"/>
              </a:buClr>
              <a:buSzPct val="80000"/>
              <a:buFont typeface="Wingdings 2" pitchFamily="18" charset="2"/>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What laws are broken?</a:t>
            </a:r>
          </a:p>
          <a:p>
            <a:pPr marL="365125" marR="0" lvl="0" indent="-282575" algn="l" defTabSz="914400" rtl="0" eaLnBrk="0" fontAlgn="base" latinLnBrk="0" hangingPunct="0">
              <a:lnSpc>
                <a:spcPct val="100000"/>
              </a:lnSpc>
              <a:spcBef>
                <a:spcPts val="600"/>
              </a:spcBef>
              <a:spcAft>
                <a:spcPct val="0"/>
              </a:spcAft>
              <a:buClr>
                <a:srgbClr val="F07F09"/>
              </a:buClr>
              <a:buSzPct val="80000"/>
              <a:buFont typeface="Wingdings 2" pitchFamily="18" charset="2"/>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How will we punish the offender?</a:t>
            </a:r>
          </a:p>
          <a:p>
            <a:pPr marL="0" indent="0" algn="ctr">
              <a:buNone/>
            </a:pPr>
            <a:endParaRPr lang="en-US" sz="2600" dirty="0">
              <a:solidFill>
                <a:prstClr val="black"/>
              </a:solidFill>
              <a:latin typeface="Times New Roman" panose="02020603050405020304" pitchFamily="18" charset="0"/>
              <a:cs typeface="Times New Roman" panose="02020603050405020304" pitchFamily="18" charset="0"/>
            </a:endParaRPr>
          </a:p>
          <a:p>
            <a:pPr marL="0" indent="0" algn="ctr">
              <a:buNone/>
            </a:pPr>
            <a:r>
              <a:rPr lang="en-US" sz="2600" i="1" dirty="0">
                <a:latin typeface="Times New Roman" panose="02020603050405020304" pitchFamily="18" charset="0"/>
                <a:cs typeface="Times New Roman" panose="02020603050405020304" pitchFamily="18" charset="0"/>
              </a:rPr>
              <a:t>Howard </a:t>
            </a:r>
            <a:r>
              <a:rPr lang="en-US" sz="2600" i="1" dirty="0" err="1">
                <a:latin typeface="Times New Roman" panose="02020603050405020304" pitchFamily="18" charset="0"/>
                <a:cs typeface="Times New Roman" panose="02020603050405020304" pitchFamily="18" charset="0"/>
              </a:rPr>
              <a:t>Zehr’s</a:t>
            </a:r>
            <a:r>
              <a:rPr lang="en-US" sz="2600" i="1" dirty="0">
                <a:latin typeface="Times New Roman" panose="02020603050405020304" pitchFamily="18" charset="0"/>
                <a:cs typeface="Times New Roman" panose="02020603050405020304" pitchFamily="18" charset="0"/>
              </a:rPr>
              <a:t> questions:</a:t>
            </a:r>
          </a:p>
          <a:p>
            <a:pPr marL="365125" marR="0" lvl="0" indent="-282575" algn="l" defTabSz="914400" rtl="0" eaLnBrk="0" fontAlgn="base" latinLnBrk="0" hangingPunct="0">
              <a:lnSpc>
                <a:spcPct val="100000"/>
              </a:lnSpc>
              <a:spcBef>
                <a:spcPts val="600"/>
              </a:spcBef>
              <a:spcAft>
                <a:spcPct val="0"/>
              </a:spcAft>
              <a:buClr>
                <a:srgbClr val="F07F09"/>
              </a:buClr>
              <a:buSzPct val="80000"/>
              <a:buFont typeface="Wingdings 2" pitchFamily="18" charset="2"/>
              <a:buChar char=""/>
              <a:tabLst/>
              <a:defRPr/>
            </a:pPr>
            <a:r>
              <a:rPr lang="en-US" sz="2600" dirty="0">
                <a:solidFill>
                  <a:prstClr val="black"/>
                </a:solidFill>
                <a:latin typeface="Times New Roman" panose="02020603050405020304" pitchFamily="18" charset="0"/>
                <a:cs typeface="Times New Roman" panose="02020603050405020304" pitchFamily="18" charset="0"/>
              </a:rPr>
              <a:t>What is the Harm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365125" marR="0" lvl="0" indent="-282575" algn="l" defTabSz="914400" rtl="0" eaLnBrk="0" fontAlgn="base" latinLnBrk="0" hangingPunct="0">
              <a:lnSpc>
                <a:spcPct val="100000"/>
              </a:lnSpc>
              <a:spcBef>
                <a:spcPts val="600"/>
              </a:spcBef>
              <a:spcAft>
                <a:spcPct val="0"/>
              </a:spcAft>
              <a:buClr>
                <a:srgbClr val="F07F09"/>
              </a:buClr>
              <a:buSzPct val="80000"/>
              <a:buFont typeface="Wingdings 2" pitchFamily="18" charset="2"/>
              <a:buChar char=""/>
              <a:tabLst/>
              <a:defRPr/>
            </a:pPr>
            <a:r>
              <a:rPr lang="en-US" sz="2600" dirty="0">
                <a:solidFill>
                  <a:prstClr val="black"/>
                </a:solidFill>
                <a:latin typeface="Times New Roman" panose="02020603050405020304" pitchFamily="18" charset="0"/>
                <a:cs typeface="Times New Roman" panose="02020603050405020304" pitchFamily="18" charset="0"/>
              </a:rPr>
              <a:t>What needs to be done to repair the harm?</a:t>
            </a:r>
          </a:p>
          <a:p>
            <a:pPr marL="365125" marR="0" lvl="0" indent="-282575" algn="l" defTabSz="914400" rtl="0" eaLnBrk="0" fontAlgn="base" latinLnBrk="0" hangingPunct="0">
              <a:lnSpc>
                <a:spcPct val="100000"/>
              </a:lnSpc>
              <a:spcBef>
                <a:spcPts val="600"/>
              </a:spcBef>
              <a:spcAft>
                <a:spcPct val="0"/>
              </a:spcAft>
              <a:buClr>
                <a:srgbClr val="F07F09"/>
              </a:buClr>
              <a:buSzPct val="80000"/>
              <a:buFont typeface="Wingdings 2" pitchFamily="18" charset="2"/>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Who is responsible for this repair?</a:t>
            </a:r>
          </a:p>
          <a:p>
            <a:endParaRPr lang="en-US" sz="2400" dirty="0">
              <a:latin typeface="Times New Roman" panose="02020603050405020304" pitchFamily="18" charset="0"/>
              <a:cs typeface="Times New Roman" panose="02020603050405020304" pitchFamily="18" charset="0"/>
            </a:endParaRPr>
          </a:p>
        </p:txBody>
      </p:sp>
      <p:graphicFrame>
        <p:nvGraphicFramePr>
          <p:cNvPr id="8" name="Object 27">
            <a:extLst>
              <a:ext uri="{FF2B5EF4-FFF2-40B4-BE49-F238E27FC236}">
                <a16:creationId xmlns:a16="http://schemas.microsoft.com/office/drawing/2014/main" id="{1ABC8404-DA4F-043B-96B1-A0491F2100E2}"/>
              </a:ext>
            </a:extLst>
          </p:cNvPr>
          <p:cNvGraphicFramePr>
            <a:graphicFrameLocks noGrp="1" noChangeAspect="1"/>
          </p:cNvGraphicFramePr>
          <p:nvPr>
            <p:ph sz="quarter" idx="4294967295"/>
            <p:extLst>
              <p:ext uri="{D42A27DB-BD31-4B8C-83A1-F6EECF244321}">
                <p14:modId xmlns:p14="http://schemas.microsoft.com/office/powerpoint/2010/main" val="303786340"/>
              </p:ext>
            </p:extLst>
          </p:nvPr>
        </p:nvGraphicFramePr>
        <p:xfrm>
          <a:off x="7913688" y="1595676"/>
          <a:ext cx="3008312" cy="4620976"/>
        </p:xfrm>
        <a:graphic>
          <a:graphicData uri="http://schemas.openxmlformats.org/presentationml/2006/ole">
            <mc:AlternateContent xmlns:mc="http://schemas.openxmlformats.org/markup-compatibility/2006">
              <mc:Choice xmlns:v="urn:schemas-microsoft-com:vml" Requires="v">
                <p:oleObj name="Clip" r:id="rId2" imgW="7523810" imgH="11561905" progId="">
                  <p:embed/>
                </p:oleObj>
              </mc:Choice>
              <mc:Fallback>
                <p:oleObj name="Clip" r:id="rId2" imgW="7523810" imgH="11561905" progId="">
                  <p:embed/>
                  <p:pic>
                    <p:nvPicPr>
                      <p:cNvPr id="8" name="Object 27">
                        <a:extLst>
                          <a:ext uri="{FF2B5EF4-FFF2-40B4-BE49-F238E27FC236}">
                            <a16:creationId xmlns:a16="http://schemas.microsoft.com/office/drawing/2014/main" id="{1ABC8404-DA4F-043B-96B1-A0491F2100E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595676"/>
                        <a:ext cx="3008312" cy="4620976"/>
                      </a:xfrm>
                      <a:prstGeom prst="rect">
                        <a:avLst/>
                      </a:prstGeom>
                      <a:noFill/>
                    </p:spPr>
                  </p:pic>
                </p:oleObj>
              </mc:Fallback>
            </mc:AlternateContent>
          </a:graphicData>
        </a:graphic>
      </p:graphicFrame>
    </p:spTree>
    <p:extLst>
      <p:ext uri="{BB962C8B-B14F-4D97-AF65-F5344CB8AC3E}">
        <p14:creationId xmlns:p14="http://schemas.microsoft.com/office/powerpoint/2010/main" val="117183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84D-663A-0246-9203-6B57E49F3026}"/>
              </a:ext>
            </a:extLst>
          </p:cNvPr>
          <p:cNvSpPr>
            <a:spLocks noGrp="1"/>
          </p:cNvSpPr>
          <p:nvPr>
            <p:ph type="title" idx="4294967295"/>
          </p:nvPr>
        </p:nvSpPr>
        <p:spPr>
          <a:xfrm>
            <a:off x="0" y="365125"/>
            <a:ext cx="10515600" cy="1325563"/>
          </a:xfrm>
        </p:spPr>
        <p:txBody>
          <a:bodyPr>
            <a:normAutofit/>
          </a:bodyPr>
          <a:lstStyle/>
          <a:p>
            <a:pPr algn="ctr"/>
            <a:r>
              <a:rPr lang="en-US" sz="2800" dirty="0">
                <a:latin typeface="Times New Roman" panose="02020603050405020304" pitchFamily="18" charset="0"/>
                <a:cs typeface="Times New Roman" panose="02020603050405020304" pitchFamily="18" charset="0"/>
              </a:rPr>
              <a:t>Van Ness &amp; </a:t>
            </a:r>
            <a:r>
              <a:rPr lang="en-US" sz="2800" dirty="0" err="1">
                <a:latin typeface="Times New Roman" panose="02020603050405020304" pitchFamily="18" charset="0"/>
                <a:cs typeface="Times New Roman" panose="02020603050405020304" pitchFamily="18" charset="0"/>
              </a:rPr>
              <a:t>Heetderks</a:t>
            </a:r>
            <a:r>
              <a:rPr lang="en-US" sz="2800" dirty="0">
                <a:latin typeface="Times New Roman" panose="02020603050405020304" pitchFamily="18" charset="0"/>
                <a:cs typeface="Times New Roman" panose="02020603050405020304" pitchFamily="18" charset="0"/>
              </a:rPr>
              <a:t> Strong Principals for Victims,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Offenders and Communities</a:t>
            </a:r>
          </a:p>
        </p:txBody>
      </p:sp>
      <p:sp>
        <p:nvSpPr>
          <p:cNvPr id="3" name="Content Placeholder 2">
            <a:extLst>
              <a:ext uri="{FF2B5EF4-FFF2-40B4-BE49-F238E27FC236}">
                <a16:creationId xmlns:a16="http://schemas.microsoft.com/office/drawing/2014/main" id="{CF1FA8E4-055E-679D-585D-1337DB9B2C25}"/>
              </a:ext>
            </a:extLst>
          </p:cNvPr>
          <p:cNvSpPr>
            <a:spLocks noGrp="1"/>
          </p:cNvSpPr>
          <p:nvPr>
            <p:ph idx="4294967295"/>
          </p:nvPr>
        </p:nvSpPr>
        <p:spPr>
          <a:xfrm>
            <a:off x="627960" y="1825624"/>
            <a:ext cx="6588087" cy="4803775"/>
          </a:xfrm>
        </p:spPr>
        <p:txBody>
          <a:bodyPr>
            <a:normAutofit/>
          </a:bodyPr>
          <a:lstStyle/>
          <a:p>
            <a:r>
              <a:rPr lang="en-US" sz="2400" i="1" dirty="0">
                <a:latin typeface="Times New Roman" panose="02020603050405020304" pitchFamily="18" charset="0"/>
                <a:cs typeface="Times New Roman" panose="02020603050405020304" pitchFamily="18" charset="0"/>
              </a:rPr>
              <a:t>If crime is lawbreaking, then:</a:t>
            </a:r>
          </a:p>
          <a:p>
            <a:r>
              <a:rPr lang="en-US" sz="2400" dirty="0">
                <a:latin typeface="Palatino Linotype" pitchFamily="18" charset="0"/>
              </a:rPr>
              <a:t>Justice requires that we work to heal victims, communities, and offenders who have been injured by crime.</a:t>
            </a:r>
          </a:p>
          <a:p>
            <a:r>
              <a:rPr lang="en-US" sz="2400" dirty="0">
                <a:latin typeface="Palatino Linotype" pitchFamily="18" charset="0"/>
              </a:rPr>
              <a:t>Victims, communities and offenders should have opportunities for active involvement in the justice process as early and as fully as possible.</a:t>
            </a:r>
          </a:p>
          <a:p>
            <a:r>
              <a:rPr lang="en-US" sz="2400" dirty="0">
                <a:latin typeface="Palatino Linotype" pitchFamily="18" charset="0"/>
              </a:rPr>
              <a:t>We must re-think the relative roles and responsibilities of the government and the community.  Government is responsible for preserving a just order and the community for establishing a just peace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4" name="Object 27">
            <a:extLst>
              <a:ext uri="{FF2B5EF4-FFF2-40B4-BE49-F238E27FC236}">
                <a16:creationId xmlns:a16="http://schemas.microsoft.com/office/drawing/2014/main" id="{FDAB7C1C-DAC7-5BE9-C1DA-0B767C6BF610}"/>
              </a:ext>
            </a:extLst>
          </p:cNvPr>
          <p:cNvGraphicFramePr>
            <a:graphicFrameLocks noChangeAspect="1"/>
          </p:cNvGraphicFramePr>
          <p:nvPr>
            <p:extLst>
              <p:ext uri="{D42A27DB-BD31-4B8C-83A1-F6EECF244321}">
                <p14:modId xmlns:p14="http://schemas.microsoft.com/office/powerpoint/2010/main" val="2281334510"/>
              </p:ext>
            </p:extLst>
          </p:nvPr>
        </p:nvGraphicFramePr>
        <p:xfrm>
          <a:off x="7882435" y="1825624"/>
          <a:ext cx="3500437" cy="4453228"/>
        </p:xfrm>
        <a:graphic>
          <a:graphicData uri="http://schemas.openxmlformats.org/presentationml/2006/ole">
            <mc:AlternateContent xmlns:mc="http://schemas.openxmlformats.org/markup-compatibility/2006">
              <mc:Choice xmlns:v="urn:schemas-microsoft-com:vml" Requires="v">
                <p:oleObj name="Clip" r:id="rId2" imgW="9733333" imgH="13647619" progId="">
                  <p:embed/>
                </p:oleObj>
              </mc:Choice>
              <mc:Fallback>
                <p:oleObj name="Clip" r:id="rId2" imgW="9733333" imgH="13647619" progId="">
                  <p:embed/>
                  <p:pic>
                    <p:nvPicPr>
                      <p:cNvPr id="4" name="Object 27">
                        <a:extLst>
                          <a:ext uri="{FF2B5EF4-FFF2-40B4-BE49-F238E27FC236}">
                            <a16:creationId xmlns:a16="http://schemas.microsoft.com/office/drawing/2014/main" id="{FDAB7C1C-DAC7-5BE9-C1DA-0B767C6BF610}"/>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435" y="1825624"/>
                        <a:ext cx="3500437" cy="4453228"/>
                      </a:xfrm>
                      <a:prstGeom prst="rect">
                        <a:avLst/>
                      </a:prstGeom>
                      <a:noFill/>
                    </p:spPr>
                  </p:pic>
                </p:oleObj>
              </mc:Fallback>
            </mc:AlternateContent>
          </a:graphicData>
        </a:graphic>
      </p:graphicFrame>
    </p:spTree>
    <p:extLst>
      <p:ext uri="{BB962C8B-B14F-4D97-AF65-F5344CB8AC3E}">
        <p14:creationId xmlns:p14="http://schemas.microsoft.com/office/powerpoint/2010/main" val="361847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84D-663A-0246-9203-6B57E49F3026}"/>
              </a:ext>
            </a:extLst>
          </p:cNvPr>
          <p:cNvSpPr>
            <a:spLocks noGrp="1"/>
          </p:cNvSpPr>
          <p:nvPr>
            <p:ph type="title"/>
          </p:nvPr>
        </p:nvSpPr>
        <p:spPr>
          <a:xfrm>
            <a:off x="838200" y="365126"/>
            <a:ext cx="10515600" cy="846730"/>
          </a:xfrm>
        </p:spPr>
        <p:txBody>
          <a:bodyPr>
            <a:normAutofit/>
          </a:bodyPr>
          <a:lstStyle/>
          <a:p>
            <a:pPr algn="ctr"/>
            <a:r>
              <a:rPr lang="en-US" sz="2800" dirty="0">
                <a:latin typeface="Times New Roman" panose="02020603050405020304" pitchFamily="18" charset="0"/>
                <a:cs typeface="Times New Roman" panose="02020603050405020304" pitchFamily="18" charset="0"/>
              </a:rPr>
              <a:t>Montana Welcomed Restorative Justice</a:t>
            </a:r>
          </a:p>
        </p:txBody>
      </p:sp>
      <p:sp>
        <p:nvSpPr>
          <p:cNvPr id="3" name="Content Placeholder 2">
            <a:extLst>
              <a:ext uri="{FF2B5EF4-FFF2-40B4-BE49-F238E27FC236}">
                <a16:creationId xmlns:a16="http://schemas.microsoft.com/office/drawing/2014/main" id="{CF1FA8E4-055E-679D-585D-1337DB9B2C25}"/>
              </a:ext>
            </a:extLst>
          </p:cNvPr>
          <p:cNvSpPr>
            <a:spLocks noGrp="1"/>
          </p:cNvSpPr>
          <p:nvPr>
            <p:ph idx="1"/>
          </p:nvPr>
        </p:nvSpPr>
        <p:spPr>
          <a:xfrm>
            <a:off x="838200" y="1211856"/>
            <a:ext cx="10178667" cy="4965107"/>
          </a:xfrm>
        </p:spPr>
        <p:txBody>
          <a:bodyPr>
            <a:normAutofit/>
          </a:bodyPr>
          <a:lstStyle/>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1996 Youth Council of Montana Board of Crime Control released grants for Balanced and Restorative Justice</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1997 Real Justice trained youth advocates with Montana Conservation Corps in Family Group Conferencing</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Yellowstone County Youth Probation sponsored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and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(1998, 2000) Conferences on RJ</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2000 Gallatin Youth Justice Center (GYJC) trained over 70 mediators and advocates in Victim Offender Mediation</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2000 Mt Office of Public Instruction brought Dennis Maloney to the MBI Summer Institute to introduce BARJ</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2000 MT Department of Corrections &amp; Victim Services began restorative justice programs for victims</a:t>
            </a:r>
          </a:p>
          <a:p>
            <a:pPr marL="365125" indent="-282575">
              <a:spcBef>
                <a:spcPts val="600"/>
              </a:spcBef>
              <a:buFont typeface="Wingdings 2" pitchFamily="18" charset="2"/>
              <a:buChar char=""/>
            </a:pPr>
            <a:endParaRPr lang="en-US" sz="2400" dirty="0">
              <a:latin typeface="Palatino Linotype"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78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299E-7428-C9D1-10BE-8FE470896E3D}"/>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Montana Welcomed Restorative Justice (cont.)</a:t>
            </a:r>
          </a:p>
        </p:txBody>
      </p:sp>
      <p:sp>
        <p:nvSpPr>
          <p:cNvPr id="3" name="Content Placeholder 2">
            <a:extLst>
              <a:ext uri="{FF2B5EF4-FFF2-40B4-BE49-F238E27FC236}">
                <a16:creationId xmlns:a16="http://schemas.microsoft.com/office/drawing/2014/main" id="{E248431A-3080-57B5-3186-E4A6EE40B741}"/>
              </a:ext>
            </a:extLst>
          </p:cNvPr>
          <p:cNvSpPr>
            <a:spLocks noGrp="1"/>
          </p:cNvSpPr>
          <p:nvPr>
            <p:ph idx="1"/>
          </p:nvPr>
        </p:nvSpPr>
        <p:spPr>
          <a:xfrm>
            <a:off x="838200" y="1454227"/>
            <a:ext cx="9330369" cy="4722736"/>
          </a:xfrm>
        </p:spPr>
        <p:txBody>
          <a:bodyPr/>
          <a:lstStyle/>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2001 Legislators passed statute authorizing Office of Restorative Justice under the Attorney General’s Office</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2003 MT Office of RJ hosted State Conference with Howard </a:t>
            </a:r>
            <a:r>
              <a:rPr lang="en-US" sz="2400" dirty="0" err="1">
                <a:latin typeface="Times New Roman" panose="02020603050405020304" pitchFamily="18" charset="0"/>
                <a:cs typeface="Times New Roman" panose="02020603050405020304" pitchFamily="18" charset="0"/>
              </a:rPr>
              <a:t>Zehr</a:t>
            </a:r>
            <a:r>
              <a:rPr lang="en-US" sz="2400" dirty="0">
                <a:latin typeface="Times New Roman" panose="02020603050405020304" pitchFamily="18" charset="0"/>
                <a:cs typeface="Times New Roman" panose="02020603050405020304" pitchFamily="18" charset="0"/>
              </a:rPr>
              <a:t> </a:t>
            </a:r>
          </a:p>
          <a:p>
            <a:pPr marL="82550" indent="0">
              <a:spcBef>
                <a:spcPts val="600"/>
              </a:spcBef>
              <a:buNone/>
            </a:pPr>
            <a:r>
              <a:rPr lang="en-US" sz="2400" dirty="0">
                <a:latin typeface="Times New Roman" panose="02020603050405020304" pitchFamily="18" charset="0"/>
                <a:cs typeface="Times New Roman" panose="02020603050405020304" pitchFamily="18" charset="0"/>
              </a:rPr>
              <a:t>    &amp; Marietta Jaeger-Lane </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2002 Montana Mediators Association sponsored Kay Pranis at their annual conference</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2003 VOM Training held for Community RJ by GYJC in Missoula</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2004 Gallatin County Court Services RJ Programs invited Dr. Mark </a:t>
            </a:r>
            <a:r>
              <a:rPr lang="en-US" sz="2400" dirty="0" err="1">
                <a:latin typeface="Times New Roman" panose="02020603050405020304" pitchFamily="18" charset="0"/>
                <a:cs typeface="Times New Roman" panose="02020603050405020304" pitchFamily="18" charset="0"/>
              </a:rPr>
              <a:t>Umbreit</a:t>
            </a:r>
            <a:r>
              <a:rPr lang="en-US" sz="2400" dirty="0">
                <a:latin typeface="Times New Roman" panose="02020603050405020304" pitchFamily="18" charset="0"/>
                <a:cs typeface="Times New Roman" panose="02020603050405020304" pitchFamily="18" charset="0"/>
              </a:rPr>
              <a:t> to train community in VOM/Circles and Conferencing</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2005 Center for Restorative Youth Justice in Kalispell started victim offender conferences </a:t>
            </a:r>
          </a:p>
          <a:p>
            <a:pPr marL="0" indent="0">
              <a:spcBef>
                <a:spcPts val="600"/>
              </a:spcBef>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7687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299E-7428-C9D1-10BE-8FE470896E3D}"/>
              </a:ext>
            </a:extLst>
          </p:cNvPr>
          <p:cNvSpPr>
            <a:spLocks noGrp="1"/>
          </p:cNvSpPr>
          <p:nvPr>
            <p:ph type="title"/>
          </p:nvPr>
        </p:nvSpPr>
        <p:spPr/>
        <p:txBody>
          <a:bodyPr>
            <a:normAutofit/>
          </a:bodyPr>
          <a:lstStyle/>
          <a:p>
            <a:pPr algn="ctr"/>
            <a:r>
              <a:rPr lang="en-US" sz="2800">
                <a:latin typeface="Times New Roman" panose="02020603050405020304" pitchFamily="18" charset="0"/>
                <a:cs typeface="Times New Roman" panose="02020603050405020304" pitchFamily="18" charset="0"/>
              </a:rPr>
              <a:t>Montana Welcomed </a:t>
            </a:r>
            <a:r>
              <a:rPr lang="en-US" sz="2800" dirty="0">
                <a:latin typeface="Times New Roman" panose="02020603050405020304" pitchFamily="18" charset="0"/>
                <a:cs typeface="Times New Roman" panose="02020603050405020304" pitchFamily="18" charset="0"/>
              </a:rPr>
              <a:t>Restorative Justice (cont.)</a:t>
            </a:r>
          </a:p>
        </p:txBody>
      </p:sp>
      <p:sp>
        <p:nvSpPr>
          <p:cNvPr id="3" name="Content Placeholder 2">
            <a:extLst>
              <a:ext uri="{FF2B5EF4-FFF2-40B4-BE49-F238E27FC236}">
                <a16:creationId xmlns:a16="http://schemas.microsoft.com/office/drawing/2014/main" id="{E248431A-3080-57B5-3186-E4A6EE40B741}"/>
              </a:ext>
            </a:extLst>
          </p:cNvPr>
          <p:cNvSpPr>
            <a:spLocks noGrp="1"/>
          </p:cNvSpPr>
          <p:nvPr>
            <p:ph idx="1"/>
          </p:nvPr>
        </p:nvSpPr>
        <p:spPr>
          <a:xfrm>
            <a:off x="838200" y="1454227"/>
            <a:ext cx="10515600" cy="4722736"/>
          </a:xfrm>
        </p:spPr>
        <p:txBody>
          <a:bodyPr>
            <a:normAutofit/>
          </a:bodyPr>
          <a:lstStyle/>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2008 Mt Board of Crime Control and Missoula Youth Court and Community Restorative Justice brought in Dr. Paul Mc Cold for a three day RJ training</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Dr. </a:t>
            </a:r>
            <a:r>
              <a:rPr lang="en-US" sz="2400" dirty="0" err="1">
                <a:latin typeface="Times New Roman" panose="02020603050405020304" pitchFamily="18" charset="0"/>
                <a:cs typeface="Times New Roman" panose="02020603050405020304" pitchFamily="18" charset="0"/>
              </a:rPr>
              <a:t>Umbreit</a:t>
            </a:r>
            <a:r>
              <a:rPr lang="en-US" sz="2400" dirty="0">
                <a:latin typeface="Times New Roman" panose="02020603050405020304" pitchFamily="18" charset="0"/>
                <a:cs typeface="Times New Roman" panose="02020603050405020304" pitchFamily="18" charset="0"/>
              </a:rPr>
              <a:t> returned in 2009 for additional training </a:t>
            </a:r>
          </a:p>
          <a:p>
            <a:pPr marL="0" indent="0">
              <a:spcBef>
                <a:spcPts val="600"/>
              </a:spcBef>
              <a:buNone/>
            </a:pPr>
            <a:r>
              <a:rPr lang="en-US" sz="2400" dirty="0">
                <a:latin typeface="Times New Roman" panose="02020603050405020304" pitchFamily="18" charset="0"/>
                <a:cs typeface="Times New Roman" panose="02020603050405020304" pitchFamily="18" charset="0"/>
              </a:rPr>
              <a:t>     for Victim Offender Mediation</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2013 MT Board of Crime Control took over duties of Office of RJ and continues to fund training </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2018 Montana Public Safety Forum with MBCC sponsored a two-day RJ training</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 2019-2020 MT Office of Public Instruction brought in Resolutions Northwest and the INUA Group to train teachers and administrators in Restorative Discipline for Montana schools</a:t>
            </a:r>
          </a:p>
          <a:p>
            <a:pPr marL="365125" indent="-282575">
              <a:spcBef>
                <a:spcPts val="600"/>
              </a:spcBef>
              <a:buFont typeface="Wingdings 2" pitchFamily="18" charset="2"/>
              <a:buChar char=""/>
            </a:pPr>
            <a:r>
              <a:rPr lang="en-US" sz="2400" dirty="0">
                <a:latin typeface="Times New Roman" panose="02020603050405020304" pitchFamily="18" charset="0"/>
                <a:cs typeface="Times New Roman" panose="02020603050405020304" pitchFamily="18" charset="0"/>
              </a:rPr>
              <a:t>2023 Annual Report by the Montana Youth Justice Council of the MBCC, continues to support restorative justice efforts across Montana</a:t>
            </a:r>
          </a:p>
          <a:p>
            <a:pPr marL="365125" indent="-282575">
              <a:spcBef>
                <a:spcPts val="600"/>
              </a:spcBef>
              <a:buFont typeface="Wingdings 2" pitchFamily="18" charset="2"/>
              <a:buChar char=""/>
            </a:pPr>
            <a:endParaRPr lang="en-US" sz="2400" dirty="0">
              <a:latin typeface="Times New Roman" panose="02020603050405020304" pitchFamily="18" charset="0"/>
              <a:cs typeface="Times New Roman" panose="02020603050405020304" pitchFamily="18" charset="0"/>
            </a:endParaRPr>
          </a:p>
          <a:p>
            <a:pPr marL="365125" indent="-282575">
              <a:spcBef>
                <a:spcPts val="600"/>
              </a:spcBef>
              <a:buFont typeface="Wingdings 2" pitchFamily="18" charset="2"/>
              <a:buChar char=""/>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788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2-C572-74DC-DAC0-D7BDE16AEADF}"/>
              </a:ext>
            </a:extLst>
          </p:cNvPr>
          <p:cNvSpPr>
            <a:spLocks noGrp="1"/>
          </p:cNvSpPr>
          <p:nvPr>
            <p:ph type="title" idx="4294967295"/>
          </p:nvPr>
        </p:nvSpPr>
        <p:spPr>
          <a:xfrm>
            <a:off x="0" y="365125"/>
            <a:ext cx="10515600" cy="1325563"/>
          </a:xfrm>
        </p:spPr>
        <p:txBody>
          <a:bodyPr>
            <a:normAutofit/>
          </a:bodyPr>
          <a:lstStyle/>
          <a:p>
            <a:pPr algn="ctr"/>
            <a:r>
              <a:rPr lang="en-US" sz="2800" dirty="0">
                <a:latin typeface="Times New Roman" panose="02020603050405020304" pitchFamily="18" charset="0"/>
                <a:cs typeface="Times New Roman" panose="02020603050405020304" pitchFamily="18" charset="0"/>
              </a:rPr>
              <a:t>Restorative Justice Practices</a:t>
            </a:r>
          </a:p>
        </p:txBody>
      </p:sp>
      <p:sp>
        <p:nvSpPr>
          <p:cNvPr id="3" name="Content Placeholder 2">
            <a:extLst>
              <a:ext uri="{FF2B5EF4-FFF2-40B4-BE49-F238E27FC236}">
                <a16:creationId xmlns:a16="http://schemas.microsoft.com/office/drawing/2014/main" id="{C3A5E8ED-70A1-2463-C46C-4137F0DC64E0}"/>
              </a:ext>
            </a:extLst>
          </p:cNvPr>
          <p:cNvSpPr>
            <a:spLocks noGrp="1"/>
          </p:cNvSpPr>
          <p:nvPr>
            <p:ph idx="4294967295"/>
          </p:nvPr>
        </p:nvSpPr>
        <p:spPr>
          <a:xfrm>
            <a:off x="1" y="1728846"/>
            <a:ext cx="3735388" cy="4448117"/>
          </a:xfrm>
        </p:spPr>
        <p:txBody>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Balanced and Restorative Justice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Family Group Conferences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Family Group Decision-Making, 1995 with Montana DPHHS</a:t>
            </a:r>
          </a:p>
          <a:p>
            <a:endParaRPr lang="en-US" dirty="0"/>
          </a:p>
        </p:txBody>
      </p:sp>
      <p:pic>
        <p:nvPicPr>
          <p:cNvPr id="4" name="Picture 7" descr="Real Justice FGC">
            <a:extLst>
              <a:ext uri="{FF2B5EF4-FFF2-40B4-BE49-F238E27FC236}">
                <a16:creationId xmlns:a16="http://schemas.microsoft.com/office/drawing/2014/main" id="{C3536011-AC5A-4593-A788-39350EBECBF8}"/>
              </a:ext>
            </a:extLst>
          </p:cNvPr>
          <p:cNvPicPr>
            <a:picLocks noChangeAspect="1" noChangeArrowheads="1"/>
          </p:cNvPicPr>
          <p:nvPr/>
        </p:nvPicPr>
        <p:blipFill>
          <a:blip r:embed="rId2"/>
          <a:srcRect/>
          <a:stretch>
            <a:fillRect/>
          </a:stretch>
        </p:blipFill>
        <p:spPr>
          <a:xfrm>
            <a:off x="7020039" y="1728846"/>
            <a:ext cx="3735388" cy="4800600"/>
          </a:xfrm>
          <a:prstGeom prst="rect">
            <a:avLst/>
          </a:prstGeom>
        </p:spPr>
      </p:pic>
      <p:pic>
        <p:nvPicPr>
          <p:cNvPr id="5" name="Picture 7" descr="FGC Zehr">
            <a:extLst>
              <a:ext uri="{FF2B5EF4-FFF2-40B4-BE49-F238E27FC236}">
                <a16:creationId xmlns:a16="http://schemas.microsoft.com/office/drawing/2014/main" id="{2652B1F4-0397-576C-603B-3EEF1203FBC4}"/>
              </a:ext>
            </a:extLst>
          </p:cNvPr>
          <p:cNvPicPr>
            <a:picLocks noChangeAspect="1" noChangeArrowheads="1"/>
          </p:cNvPicPr>
          <p:nvPr/>
        </p:nvPicPr>
        <p:blipFill>
          <a:blip r:embed="rId3"/>
          <a:srcRect/>
          <a:stretch>
            <a:fillRect/>
          </a:stretch>
        </p:blipFill>
        <p:spPr>
          <a:xfrm>
            <a:off x="4195307" y="2274582"/>
            <a:ext cx="2364814" cy="3709128"/>
          </a:xfrm>
          <a:prstGeom prst="rect">
            <a:avLst/>
          </a:prstGeom>
        </p:spPr>
      </p:pic>
    </p:spTree>
    <p:extLst>
      <p:ext uri="{BB962C8B-B14F-4D97-AF65-F5344CB8AC3E}">
        <p14:creationId xmlns:p14="http://schemas.microsoft.com/office/powerpoint/2010/main" val="280816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2-C572-74DC-DAC0-D7BDE16AEADF}"/>
              </a:ext>
            </a:extLst>
          </p:cNvPr>
          <p:cNvSpPr>
            <a:spLocks noGrp="1"/>
          </p:cNvSpPr>
          <p:nvPr>
            <p:ph type="title" idx="4294967295"/>
          </p:nvPr>
        </p:nvSpPr>
        <p:spPr>
          <a:xfrm>
            <a:off x="0" y="365125"/>
            <a:ext cx="10515600" cy="1325563"/>
          </a:xfrm>
        </p:spPr>
        <p:txBody>
          <a:bodyPr>
            <a:normAutofit/>
          </a:bodyPr>
          <a:lstStyle/>
          <a:p>
            <a:pPr algn="ctr"/>
            <a:r>
              <a:rPr lang="en-US" sz="2800" dirty="0">
                <a:latin typeface="Times New Roman" panose="02020603050405020304" pitchFamily="18" charset="0"/>
                <a:cs typeface="Times New Roman" panose="02020603050405020304" pitchFamily="18" charset="0"/>
              </a:rPr>
              <a:t>RJ Practices  (cont.)</a:t>
            </a:r>
          </a:p>
        </p:txBody>
      </p:sp>
      <p:sp>
        <p:nvSpPr>
          <p:cNvPr id="3" name="Content Placeholder 2">
            <a:extLst>
              <a:ext uri="{FF2B5EF4-FFF2-40B4-BE49-F238E27FC236}">
                <a16:creationId xmlns:a16="http://schemas.microsoft.com/office/drawing/2014/main" id="{C3A5E8ED-70A1-2463-C46C-4137F0DC64E0}"/>
              </a:ext>
            </a:extLst>
          </p:cNvPr>
          <p:cNvSpPr>
            <a:spLocks noGrp="1"/>
          </p:cNvSpPr>
          <p:nvPr>
            <p:ph idx="4294967295"/>
          </p:nvPr>
        </p:nvSpPr>
        <p:spPr>
          <a:xfrm>
            <a:off x="0" y="1825625"/>
            <a:ext cx="10515600" cy="4351338"/>
          </a:xfrm>
        </p:spPr>
        <p:txBody>
          <a:bodyPr/>
          <a:lstStyle/>
          <a:p>
            <a:pPr marL="0" indent="0">
              <a:buNone/>
            </a:pPr>
            <a:r>
              <a:rPr lang="en-US" sz="2400" dirty="0">
                <a:latin typeface="Times New Roman" panose="02020603050405020304" pitchFamily="18" charset="0"/>
                <a:cs typeface="Times New Roman" panose="02020603050405020304" pitchFamily="18" charset="0"/>
              </a:rPr>
              <a:t>          Peacekeeping Circles			          Restorative Discipline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9" name="Picture Placeholder 13">
            <a:extLst>
              <a:ext uri="{FF2B5EF4-FFF2-40B4-BE49-F238E27FC236}">
                <a16:creationId xmlns:a16="http://schemas.microsoft.com/office/drawing/2014/main" id="{841539FC-971F-A648-64D1-4829D5046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8965" y="2540000"/>
            <a:ext cx="3053834" cy="3951288"/>
          </a:xfrm>
          <a:prstGeom prst="rect">
            <a:avLst/>
          </a:prstGeom>
        </p:spPr>
      </p:pic>
      <p:pic>
        <p:nvPicPr>
          <p:cNvPr id="10" name="Content Placeholder 2">
            <a:extLst>
              <a:ext uri="{FF2B5EF4-FFF2-40B4-BE49-F238E27FC236}">
                <a16:creationId xmlns:a16="http://schemas.microsoft.com/office/drawing/2014/main" id="{96BA2359-7FB5-FA0F-C29F-75E6C598C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01" y="2540000"/>
            <a:ext cx="3258154" cy="3951288"/>
          </a:xfrm>
          <a:prstGeom prst="rect">
            <a:avLst/>
          </a:prstGeom>
        </p:spPr>
      </p:pic>
      <p:graphicFrame>
        <p:nvGraphicFramePr>
          <p:cNvPr id="11" name="Object 10">
            <a:extLst>
              <a:ext uri="{FF2B5EF4-FFF2-40B4-BE49-F238E27FC236}">
                <a16:creationId xmlns:a16="http://schemas.microsoft.com/office/drawing/2014/main" id="{1177F807-FE3D-2CE1-C0C9-83C58BBCCBF9}"/>
              </a:ext>
            </a:extLst>
          </p:cNvPr>
          <p:cNvGraphicFramePr>
            <a:graphicFrameLocks noChangeAspect="1"/>
          </p:cNvGraphicFramePr>
          <p:nvPr>
            <p:extLst>
              <p:ext uri="{D42A27DB-BD31-4B8C-83A1-F6EECF244321}">
                <p14:modId xmlns:p14="http://schemas.microsoft.com/office/powerpoint/2010/main" val="3736812796"/>
              </p:ext>
            </p:extLst>
          </p:nvPr>
        </p:nvGraphicFramePr>
        <p:xfrm>
          <a:off x="5048288" y="2540000"/>
          <a:ext cx="3140075" cy="3952875"/>
        </p:xfrm>
        <a:graphic>
          <a:graphicData uri="http://schemas.openxmlformats.org/presentationml/2006/ole">
            <mc:AlternateContent xmlns:mc="http://schemas.openxmlformats.org/markup-compatibility/2006">
              <mc:Choice xmlns:v="urn:schemas-microsoft-com:vml" Requires="v">
                <p:oleObj name="Acrobat Document" r:id="rId4" imgW="5829124" imgH="7543800" progId="Acrobat.Document.11">
                  <p:embed/>
                </p:oleObj>
              </mc:Choice>
              <mc:Fallback>
                <p:oleObj name="Acrobat Document" r:id="rId4" imgW="5829124" imgH="7543800" progId="Acrobat.Document.11">
                  <p:embed/>
                  <p:pic>
                    <p:nvPicPr>
                      <p:cNvPr id="9" name="Object 8"/>
                      <p:cNvPicPr/>
                      <p:nvPr/>
                    </p:nvPicPr>
                    <p:blipFill>
                      <a:blip r:embed="rId5"/>
                      <a:stretch>
                        <a:fillRect/>
                      </a:stretch>
                    </p:blipFill>
                    <p:spPr>
                      <a:xfrm>
                        <a:off x="5048288" y="2540000"/>
                        <a:ext cx="3140075" cy="3952875"/>
                      </a:xfrm>
                      <a:prstGeom prst="rect">
                        <a:avLst/>
                      </a:prstGeom>
                    </p:spPr>
                  </p:pic>
                </p:oleObj>
              </mc:Fallback>
            </mc:AlternateContent>
          </a:graphicData>
        </a:graphic>
      </p:graphicFrame>
    </p:spTree>
    <p:extLst>
      <p:ext uri="{BB962C8B-B14F-4D97-AF65-F5344CB8AC3E}">
        <p14:creationId xmlns:p14="http://schemas.microsoft.com/office/powerpoint/2010/main" val="147479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2315</Words>
  <Application>Microsoft Office PowerPoint</Application>
  <PresentationFormat>Widescreen</PresentationFormat>
  <Paragraphs>229</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Arial</vt:lpstr>
      <vt:lpstr>Calibri</vt:lpstr>
      <vt:lpstr>Calibri Light</vt:lpstr>
      <vt:lpstr>Palatino Linotype</vt:lpstr>
      <vt:lpstr>Times New Roman</vt:lpstr>
      <vt:lpstr>Wingdings 2</vt:lpstr>
      <vt:lpstr>Office Theme</vt:lpstr>
      <vt:lpstr>Clip</vt:lpstr>
      <vt:lpstr>Acrobat Document</vt:lpstr>
      <vt:lpstr>Victim Offender Dialogue</vt:lpstr>
      <vt:lpstr>What is Restorative Justice?</vt:lpstr>
      <vt:lpstr>What is restorative justice?</vt:lpstr>
      <vt:lpstr>Van Ness &amp; Heetderks Strong Principals for Victims,  Offenders and Communities</vt:lpstr>
      <vt:lpstr>Montana Welcomed Restorative Justice</vt:lpstr>
      <vt:lpstr>Montana Welcomed Restorative Justice (cont.)</vt:lpstr>
      <vt:lpstr>Montana Welcomed Restorative Justice (cont.)</vt:lpstr>
      <vt:lpstr>Restorative Justice Practices</vt:lpstr>
      <vt:lpstr>RJ Practices  (cont.)</vt:lpstr>
      <vt:lpstr>            Shared interest to repair the harm</vt:lpstr>
      <vt:lpstr>RJ Practices  (cont.)</vt:lpstr>
      <vt:lpstr>Guiding Principles for Crime Victims and Survivors </vt:lpstr>
      <vt:lpstr>What is a Victim Offender Dialogue? Jon Wilson</vt:lpstr>
      <vt:lpstr>VOD Program Purpose and Goals</vt:lpstr>
      <vt:lpstr>VOD Program Purpose and Goals (cont.)</vt:lpstr>
      <vt:lpstr>The Differences between VOD and Mediation/ADR</vt:lpstr>
      <vt:lpstr>The Victim Offender Dialogue Process</vt:lpstr>
      <vt:lpstr>The VOD Dialogue</vt:lpstr>
      <vt:lpstr>Debrief of VOD Role Play</vt:lpstr>
      <vt:lpstr>Restorative Justice Reading List</vt:lpstr>
      <vt:lpstr>Restorative Justice Reading List</vt:lpstr>
      <vt:lpstr>Restorative Justice Reading List</vt:lpstr>
      <vt:lpstr>Restorative Justice Links</vt:lpstr>
      <vt:lpstr>Restorative Justice More Links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 Offender Dialogue</dc:title>
  <dc:creator>Lee Copenhagen</dc:creator>
  <cp:lastModifiedBy>Lee Copenhagen</cp:lastModifiedBy>
  <cp:revision>23</cp:revision>
  <cp:lastPrinted>2024-05-08T17:50:46Z</cp:lastPrinted>
  <dcterms:created xsi:type="dcterms:W3CDTF">2024-05-07T15:52:38Z</dcterms:created>
  <dcterms:modified xsi:type="dcterms:W3CDTF">2024-05-09T15:16:47Z</dcterms:modified>
</cp:coreProperties>
</file>